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Montserrat SemiBold"/>
      <p:regular r:id="rId45"/>
      <p:bold r:id="rId46"/>
      <p:italic r:id="rId47"/>
      <p:boldItalic r:id="rId48"/>
    </p:embeddedFont>
    <p:embeddedFont>
      <p:font typeface="Roboto"/>
      <p:regular r:id="rId49"/>
      <p:bold r:id="rId50"/>
      <p:italic r:id="rId51"/>
      <p:boldItalic r:id="rId52"/>
    </p:embeddedFont>
    <p:embeddedFont>
      <p:font typeface="Merriweather Medium"/>
      <p:regular r:id="rId53"/>
      <p:bold r:id="rId54"/>
      <p:italic r:id="rId55"/>
      <p:boldItalic r:id="rId56"/>
    </p:embeddedFont>
    <p:embeddedFont>
      <p:font typeface="Merriweather SemiBold"/>
      <p:regular r:id="rId57"/>
      <p:bold r:id="rId58"/>
      <p:italic r:id="rId59"/>
      <p:boldItalic r:id="rId60"/>
    </p:embeddedFont>
    <p:embeddedFont>
      <p:font typeface="Merriweather"/>
      <p:regular r:id="rId61"/>
      <p:bold r:id="rId62"/>
      <p:italic r:id="rId63"/>
      <p:boldItalic r:id="rId64"/>
    </p:embeddedFont>
    <p:embeddedFont>
      <p:font typeface="Open Sans"/>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MontserratSemiBold-bold.fntdata"/><Relationship Id="rId45" Type="http://schemas.openxmlformats.org/officeDocument/2006/relationships/font" Target="fonts/Montserrat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SemiBold-boldItalic.fntdata"/><Relationship Id="rId47" Type="http://schemas.openxmlformats.org/officeDocument/2006/relationships/font" Target="fonts/MontserratSemiBold-italic.fntdata"/><Relationship Id="rId49"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erriweather-bold.fntdata"/><Relationship Id="rId61" Type="http://schemas.openxmlformats.org/officeDocument/2006/relationships/font" Target="fonts/Merriweather-regular.fntdata"/><Relationship Id="rId20" Type="http://schemas.openxmlformats.org/officeDocument/2006/relationships/slide" Target="slides/slide15.xml"/><Relationship Id="rId64" Type="http://schemas.openxmlformats.org/officeDocument/2006/relationships/font" Target="fonts/Merriweather-boldItalic.fntdata"/><Relationship Id="rId63" Type="http://schemas.openxmlformats.org/officeDocument/2006/relationships/font" Target="fonts/Merriweather-italic.fntdata"/><Relationship Id="rId22" Type="http://schemas.openxmlformats.org/officeDocument/2006/relationships/slide" Target="slides/slide17.xml"/><Relationship Id="rId66" Type="http://schemas.openxmlformats.org/officeDocument/2006/relationships/font" Target="fonts/OpenSans-bold.fntdata"/><Relationship Id="rId21" Type="http://schemas.openxmlformats.org/officeDocument/2006/relationships/slide" Target="slides/slide16.xml"/><Relationship Id="rId65" Type="http://schemas.openxmlformats.org/officeDocument/2006/relationships/font" Target="fonts/OpenSans-regular.fntdata"/><Relationship Id="rId24" Type="http://schemas.openxmlformats.org/officeDocument/2006/relationships/slide" Target="slides/slide19.xml"/><Relationship Id="rId68" Type="http://schemas.openxmlformats.org/officeDocument/2006/relationships/font" Target="fonts/OpenSans-boldItalic.fntdata"/><Relationship Id="rId23" Type="http://schemas.openxmlformats.org/officeDocument/2006/relationships/slide" Target="slides/slide18.xml"/><Relationship Id="rId67" Type="http://schemas.openxmlformats.org/officeDocument/2006/relationships/font" Target="fonts/OpenSans-italic.fntdata"/><Relationship Id="rId60" Type="http://schemas.openxmlformats.org/officeDocument/2006/relationships/font" Target="fonts/MerriweatherSemiBold-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MerriweatherMedium-regular.fntdata"/><Relationship Id="rId52" Type="http://schemas.openxmlformats.org/officeDocument/2006/relationships/font" Target="fonts/Roboto-boldItalic.fntdata"/><Relationship Id="rId11" Type="http://schemas.openxmlformats.org/officeDocument/2006/relationships/slide" Target="slides/slide6.xml"/><Relationship Id="rId55" Type="http://schemas.openxmlformats.org/officeDocument/2006/relationships/font" Target="fonts/MerriweatherMedium-italic.fntdata"/><Relationship Id="rId10" Type="http://schemas.openxmlformats.org/officeDocument/2006/relationships/slide" Target="slides/slide5.xml"/><Relationship Id="rId54" Type="http://schemas.openxmlformats.org/officeDocument/2006/relationships/font" Target="fonts/MerriweatherMedium-bold.fntdata"/><Relationship Id="rId13" Type="http://schemas.openxmlformats.org/officeDocument/2006/relationships/slide" Target="slides/slide8.xml"/><Relationship Id="rId57" Type="http://schemas.openxmlformats.org/officeDocument/2006/relationships/font" Target="fonts/MerriweatherSemiBold-regular.fntdata"/><Relationship Id="rId12" Type="http://schemas.openxmlformats.org/officeDocument/2006/relationships/slide" Target="slides/slide7.xml"/><Relationship Id="rId56" Type="http://schemas.openxmlformats.org/officeDocument/2006/relationships/font" Target="fonts/MerriweatherMedium-boldItalic.fntdata"/><Relationship Id="rId15" Type="http://schemas.openxmlformats.org/officeDocument/2006/relationships/slide" Target="slides/slide10.xml"/><Relationship Id="rId59" Type="http://schemas.openxmlformats.org/officeDocument/2006/relationships/font" Target="fonts/MerriweatherSemiBold-italic.fntdata"/><Relationship Id="rId14" Type="http://schemas.openxmlformats.org/officeDocument/2006/relationships/slide" Target="slides/slide9.xml"/><Relationship Id="rId58" Type="http://schemas.openxmlformats.org/officeDocument/2006/relationships/font" Target="fonts/MerriweatherSemiBol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blegateway.com/passage/?search=Genesis%201&amp;version=NRSVUE#fen-NRSVUE-26c" TargetMode="External"/><Relationship Id="rId3" Type="http://schemas.openxmlformats.org/officeDocument/2006/relationships/hyperlink" Target="https://www.biblegateway.com/passage/?search=Genesis%201&amp;version=NRSVUE#fen-NRSVUE-26d" TargetMode="External"/><Relationship Id="rId4" Type="http://schemas.openxmlformats.org/officeDocument/2006/relationships/hyperlink" Target="https://www.biblegateway.com/passage/?search=Genesis%201&amp;version=NRSVUE#fen-NRSVUE-27e" TargetMode="External"/><Relationship Id="rId5" Type="http://schemas.openxmlformats.org/officeDocument/2006/relationships/hyperlink" Target="https://www.biblegateway.com/passage/?search=Genesis%201&amp;version=NRSVUE#fen-NRSVUE-27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bd9b452af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bd9b452af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FF"/>
                </a:highlight>
                <a:latin typeface="Roboto"/>
                <a:ea typeface="Roboto"/>
                <a:cs typeface="Roboto"/>
                <a:sym typeface="Roboto"/>
              </a:rPr>
              <a:t>26 </a:t>
            </a:r>
            <a:r>
              <a:rPr lang="en" sz="1200">
                <a:solidFill>
                  <a:schemeClr val="dk1"/>
                </a:solidFill>
                <a:highlight>
                  <a:srgbClr val="FFFFFF"/>
                </a:highlight>
                <a:latin typeface="Roboto"/>
                <a:ea typeface="Roboto"/>
                <a:cs typeface="Roboto"/>
                <a:sym typeface="Roboto"/>
              </a:rPr>
              <a:t>Then God said, “Let us make humans</a:t>
            </a:r>
            <a:r>
              <a:rPr lang="en" sz="750">
                <a:solidFill>
                  <a:schemeClr val="dk1"/>
                </a:solidFill>
                <a:highlight>
                  <a:srgbClr val="FFFFFF"/>
                </a:highlight>
                <a:latin typeface="Roboto"/>
                <a:ea typeface="Roboto"/>
                <a:cs typeface="Roboto"/>
                <a:sym typeface="Roboto"/>
              </a:rPr>
              <a:t>[</a:t>
            </a:r>
            <a:r>
              <a:rPr lang="en" sz="750" u="sng">
                <a:solidFill>
                  <a:srgbClr val="4A4A4A"/>
                </a:solidFill>
                <a:highlight>
                  <a:srgbClr val="FFFFFF"/>
                </a:highlight>
                <a:latin typeface="Roboto"/>
                <a:ea typeface="Roboto"/>
                <a:cs typeface="Roboto"/>
                <a:sym typeface="Roboto"/>
                <a:hlinkClick r:id="rId2">
                  <a:extLst>
                    <a:ext uri="{A12FA001-AC4F-418D-AE19-62706E023703}">
                      <ahyp:hlinkClr val="tx"/>
                    </a:ext>
                  </a:extLst>
                </a:hlinkClick>
              </a:rPr>
              <a:t>c</a:t>
            </a:r>
            <a:r>
              <a:rPr lang="en" sz="750">
                <a:solidFill>
                  <a:schemeClr val="dk1"/>
                </a:solidFill>
                <a:highlight>
                  <a:srgbClr val="FFFFFF"/>
                </a:highlight>
                <a:latin typeface="Roboto"/>
                <a:ea typeface="Roboto"/>
                <a:cs typeface="Roboto"/>
                <a:sym typeface="Roboto"/>
              </a:rPr>
              <a:t>]</a:t>
            </a:r>
            <a:r>
              <a:rPr lang="en" sz="1200">
                <a:solidFill>
                  <a:schemeClr val="dk1"/>
                </a:solidFill>
                <a:highlight>
                  <a:srgbClr val="FFFFFF"/>
                </a:highlight>
                <a:latin typeface="Roboto"/>
                <a:ea typeface="Roboto"/>
                <a:cs typeface="Roboto"/>
                <a:sym typeface="Roboto"/>
              </a:rPr>
              <a:t> in our image, according to our likeness, and let them have dominion over the fish of the sea and over the birds of the air and over the cattle and over all the wild animals of the earth</a:t>
            </a:r>
            <a:r>
              <a:rPr lang="en" sz="750">
                <a:solidFill>
                  <a:schemeClr val="dk1"/>
                </a:solidFill>
                <a:highlight>
                  <a:srgbClr val="FFFFFF"/>
                </a:highlight>
                <a:latin typeface="Roboto"/>
                <a:ea typeface="Roboto"/>
                <a:cs typeface="Roboto"/>
                <a:sym typeface="Roboto"/>
              </a:rPr>
              <a:t>[</a:t>
            </a:r>
            <a:r>
              <a:rPr lang="en" sz="750" u="sng">
                <a:solidFill>
                  <a:srgbClr val="4A4A4A"/>
                </a:solidFill>
                <a:highlight>
                  <a:srgbClr val="FFFFFF"/>
                </a:highlight>
                <a:latin typeface="Roboto"/>
                <a:ea typeface="Roboto"/>
                <a:cs typeface="Roboto"/>
                <a:sym typeface="Roboto"/>
                <a:hlinkClick r:id="rId3">
                  <a:extLst>
                    <a:ext uri="{A12FA001-AC4F-418D-AE19-62706E023703}">
                      <ahyp:hlinkClr val="tx"/>
                    </a:ext>
                  </a:extLst>
                </a:hlinkClick>
              </a:rPr>
              <a:t>d</a:t>
            </a:r>
            <a:r>
              <a:rPr lang="en" sz="750">
                <a:solidFill>
                  <a:schemeClr val="dk1"/>
                </a:solidFill>
                <a:highlight>
                  <a:srgbClr val="FFFFFF"/>
                </a:highlight>
                <a:latin typeface="Roboto"/>
                <a:ea typeface="Roboto"/>
                <a:cs typeface="Roboto"/>
                <a:sym typeface="Roboto"/>
              </a:rPr>
              <a:t>]</a:t>
            </a:r>
            <a:r>
              <a:rPr lang="en" sz="1200">
                <a:solidFill>
                  <a:schemeClr val="dk1"/>
                </a:solidFill>
                <a:highlight>
                  <a:srgbClr val="FFFFFF"/>
                </a:highlight>
                <a:latin typeface="Roboto"/>
                <a:ea typeface="Roboto"/>
                <a:cs typeface="Roboto"/>
                <a:sym typeface="Roboto"/>
              </a:rPr>
              <a:t> and over every creeping thing that creeps upon the earth.”</a:t>
            </a:r>
            <a:endParaRPr sz="1200">
              <a:solidFill>
                <a:schemeClr val="dk1"/>
              </a:solidFill>
              <a:highlight>
                <a:srgbClr val="FFFFFF"/>
              </a:highlight>
              <a:latin typeface="Roboto"/>
              <a:ea typeface="Roboto"/>
              <a:cs typeface="Roboto"/>
              <a:sym typeface="Roboto"/>
            </a:endParaRPr>
          </a:p>
          <a:p>
            <a:pPr indent="0" lvl="0" marL="50800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FF"/>
                </a:highlight>
                <a:latin typeface="Roboto"/>
                <a:ea typeface="Roboto"/>
                <a:cs typeface="Roboto"/>
                <a:sym typeface="Roboto"/>
              </a:rPr>
              <a:t>27 </a:t>
            </a:r>
            <a:endParaRPr b="1" sz="1200">
              <a:solidFill>
                <a:schemeClr val="dk1"/>
              </a:solidFill>
              <a:highlight>
                <a:srgbClr val="FFFFFF"/>
              </a:highlight>
              <a:latin typeface="Roboto"/>
              <a:ea typeface="Roboto"/>
              <a:cs typeface="Roboto"/>
              <a:sym typeface="Roboto"/>
            </a:endParaRPr>
          </a:p>
          <a:p>
            <a:pPr indent="0" lvl="0" marL="508000" rtl="0" algn="l">
              <a:lnSpc>
                <a:spcPct val="115000"/>
              </a:lnSpc>
              <a:spcBef>
                <a:spcPts val="1100"/>
              </a:spcBef>
              <a:spcAft>
                <a:spcPts val="0"/>
              </a:spcAft>
              <a:buClr>
                <a:schemeClr val="dk1"/>
              </a:buClr>
              <a:buSzPts val="1100"/>
              <a:buFont typeface="Arial"/>
              <a:buNone/>
            </a:pPr>
            <a:r>
              <a:rPr lang="en" sz="1200">
                <a:solidFill>
                  <a:schemeClr val="dk1"/>
                </a:solidFill>
                <a:highlight>
                  <a:srgbClr val="FFFFFF"/>
                </a:highlight>
                <a:latin typeface="Roboto"/>
                <a:ea typeface="Roboto"/>
                <a:cs typeface="Roboto"/>
                <a:sym typeface="Roboto"/>
              </a:rPr>
              <a:t>So God created humans</a:t>
            </a:r>
            <a:r>
              <a:rPr lang="en" sz="750">
                <a:solidFill>
                  <a:schemeClr val="dk1"/>
                </a:solidFill>
                <a:highlight>
                  <a:srgbClr val="FFFFFF"/>
                </a:highlight>
                <a:latin typeface="Roboto"/>
                <a:ea typeface="Roboto"/>
                <a:cs typeface="Roboto"/>
                <a:sym typeface="Roboto"/>
              </a:rPr>
              <a:t>[</a:t>
            </a:r>
            <a:r>
              <a:rPr lang="en" sz="750" u="sng">
                <a:solidFill>
                  <a:srgbClr val="4A4A4A"/>
                </a:solidFill>
                <a:highlight>
                  <a:srgbClr val="FFFFFF"/>
                </a:highlight>
                <a:latin typeface="Roboto"/>
                <a:ea typeface="Roboto"/>
                <a:cs typeface="Roboto"/>
                <a:sym typeface="Roboto"/>
                <a:hlinkClick r:id="rId4">
                  <a:extLst>
                    <a:ext uri="{A12FA001-AC4F-418D-AE19-62706E023703}">
                      <ahyp:hlinkClr val="tx"/>
                    </a:ext>
                  </a:extLst>
                </a:hlinkClick>
              </a:rPr>
              <a:t>e</a:t>
            </a:r>
            <a:r>
              <a:rPr lang="en" sz="750">
                <a:solidFill>
                  <a:schemeClr val="dk1"/>
                </a:solidFill>
                <a:highlight>
                  <a:srgbClr val="FFFFFF"/>
                </a:highlight>
                <a:latin typeface="Roboto"/>
                <a:ea typeface="Roboto"/>
                <a:cs typeface="Roboto"/>
                <a:sym typeface="Roboto"/>
              </a:rPr>
              <a:t>]</a:t>
            </a:r>
            <a:r>
              <a:rPr lang="en" sz="1200">
                <a:solidFill>
                  <a:schemeClr val="dk1"/>
                </a:solidFill>
                <a:highlight>
                  <a:srgbClr val="FFFFFF"/>
                </a:highlight>
                <a:latin typeface="Roboto"/>
                <a:ea typeface="Roboto"/>
                <a:cs typeface="Roboto"/>
                <a:sym typeface="Roboto"/>
              </a:rPr>
              <a:t> in his image,</a:t>
            </a:r>
            <a:br>
              <a:rPr lang="en" sz="1200">
                <a:solidFill>
                  <a:schemeClr val="dk1"/>
                </a:solidFill>
                <a:highlight>
                  <a:srgbClr val="FFFFFF"/>
                </a:highlight>
                <a:latin typeface="Roboto"/>
                <a:ea typeface="Roboto"/>
                <a:cs typeface="Roboto"/>
                <a:sym typeface="Roboto"/>
              </a:rPr>
            </a:br>
            <a:r>
              <a:rPr lang="en" sz="500">
                <a:solidFill>
                  <a:schemeClr val="dk1"/>
                </a:solidFill>
                <a:highlight>
                  <a:srgbClr val="FFFFFF"/>
                </a:highlight>
                <a:latin typeface="Courier New"/>
                <a:ea typeface="Courier New"/>
                <a:cs typeface="Courier New"/>
                <a:sym typeface="Courier New"/>
              </a:rPr>
              <a:t>    </a:t>
            </a:r>
            <a:r>
              <a:rPr lang="en" sz="1200">
                <a:solidFill>
                  <a:schemeClr val="dk1"/>
                </a:solidFill>
                <a:highlight>
                  <a:srgbClr val="FFFFFF"/>
                </a:highlight>
                <a:latin typeface="Roboto"/>
                <a:ea typeface="Roboto"/>
                <a:cs typeface="Roboto"/>
                <a:sym typeface="Roboto"/>
              </a:rPr>
              <a:t>in the image of God he created them;</a:t>
            </a:r>
            <a:r>
              <a:rPr lang="en" sz="750">
                <a:solidFill>
                  <a:schemeClr val="dk1"/>
                </a:solidFill>
                <a:highlight>
                  <a:srgbClr val="FFFFFF"/>
                </a:highlight>
                <a:latin typeface="Roboto"/>
                <a:ea typeface="Roboto"/>
                <a:cs typeface="Roboto"/>
                <a:sym typeface="Roboto"/>
              </a:rPr>
              <a:t>[</a:t>
            </a:r>
            <a:r>
              <a:rPr lang="en" sz="750" u="sng">
                <a:solidFill>
                  <a:srgbClr val="4A4A4A"/>
                </a:solidFill>
                <a:highlight>
                  <a:srgbClr val="FFFFFF"/>
                </a:highlight>
                <a:latin typeface="Roboto"/>
                <a:ea typeface="Roboto"/>
                <a:cs typeface="Roboto"/>
                <a:sym typeface="Roboto"/>
                <a:hlinkClick r:id="rId5">
                  <a:extLst>
                    <a:ext uri="{A12FA001-AC4F-418D-AE19-62706E023703}">
                      <ahyp:hlinkClr val="tx"/>
                    </a:ext>
                  </a:extLst>
                </a:hlinkClick>
              </a:rPr>
              <a:t>f</a:t>
            </a:r>
            <a:r>
              <a:rPr lang="en" sz="750">
                <a:solidFill>
                  <a:schemeClr val="dk1"/>
                </a:solidFill>
                <a:highlight>
                  <a:srgbClr val="FFFFFF"/>
                </a:highlight>
                <a:latin typeface="Roboto"/>
                <a:ea typeface="Roboto"/>
                <a:cs typeface="Roboto"/>
                <a:sym typeface="Roboto"/>
              </a:rPr>
              <a:t>]</a:t>
            </a:r>
            <a:br>
              <a:rPr lang="en" sz="750">
                <a:solidFill>
                  <a:schemeClr val="dk1"/>
                </a:solidFill>
                <a:highlight>
                  <a:srgbClr val="FFFFFF"/>
                </a:highlight>
                <a:latin typeface="Roboto"/>
                <a:ea typeface="Roboto"/>
                <a:cs typeface="Roboto"/>
                <a:sym typeface="Roboto"/>
              </a:rPr>
            </a:br>
            <a:r>
              <a:rPr lang="en" sz="500">
                <a:solidFill>
                  <a:schemeClr val="dk1"/>
                </a:solidFill>
                <a:highlight>
                  <a:srgbClr val="FFFFFF"/>
                </a:highlight>
                <a:latin typeface="Courier New"/>
                <a:ea typeface="Courier New"/>
                <a:cs typeface="Courier New"/>
                <a:sym typeface="Courier New"/>
              </a:rPr>
              <a:t>    </a:t>
            </a:r>
            <a:r>
              <a:rPr lang="en" sz="1200">
                <a:solidFill>
                  <a:schemeClr val="dk1"/>
                </a:solidFill>
                <a:highlight>
                  <a:srgbClr val="FFFFFF"/>
                </a:highlight>
                <a:latin typeface="Roboto"/>
                <a:ea typeface="Roboto"/>
                <a:cs typeface="Roboto"/>
                <a:sym typeface="Roboto"/>
              </a:rPr>
              <a:t>male and female he created them.</a:t>
            </a:r>
            <a:endParaRPr sz="1200">
              <a:solidFill>
                <a:schemeClr val="dk1"/>
              </a:solidFill>
              <a:highlight>
                <a:srgbClr val="FFFFFF"/>
              </a:highlight>
              <a:latin typeface="Roboto"/>
              <a:ea typeface="Roboto"/>
              <a:cs typeface="Roboto"/>
              <a:sym typeface="Roboto"/>
            </a:endParaRPr>
          </a:p>
          <a:p>
            <a:pPr indent="0" lvl="0" marL="0" rtl="0" algn="l">
              <a:spcBef>
                <a:spcPts val="11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bd9b452af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bd9b452af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2025: Replacement of civil service workers with those loyal to the CN agenda, rollback of rights and environmental protections, prosecution of “anti-white racism”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bd9b452af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bd9b452af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bd9b452af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bd9b452af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bd9b452af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bd9b452af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bd9b452af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bd9b452af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be7d7baf0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be7d7baf0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bd9b452af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bd9b452af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bd9b452af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bd9b452af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bd9b452af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bd9b452af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b4bd67a0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b4bd67a0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be5a45679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be5a45679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be5a45679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be5a45679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be5a45679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be5a45679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be5a45679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be5a45679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be5a45679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be5a45679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be5a45679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be5a45679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be5a45679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be5a45679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be7d7baf0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be7d7baf0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be7d7baf0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be7d7baf0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be7d7baf0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be7d7baf0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be5a4567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be5a4567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be7d7baf0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be7d7baf0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be5a45679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be5a45679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Nothing happens without personal disruption.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be7d7baf0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be7d7baf0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be7d7baf0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be7d7baf0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be7d7baf0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be7d7baf0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be7d7baf0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be7d7baf0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be7d7baf0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be7d7baf0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be7d7baf0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be7d7baf0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b43db936ea305f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b43db936ea305f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be7d7baf0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be7d7baf0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be7d7baf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be7d7baf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bd06f3a21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bd06f3a21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bd06f3a21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bd06f3a21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bd06f3a21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bd06f3a21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bd06f3a21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bd06f3a21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bd9b452a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bd9b452a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Appeals to American Exceptionalism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2.jpg"/><Relationship Id="rId4" Type="http://schemas.openxmlformats.org/officeDocument/2006/relationships/image" Target="../media/image15.jpg"/><Relationship Id="rId5" Type="http://schemas.openxmlformats.org/officeDocument/2006/relationships/image" Target="../media/image22.jpg"/><Relationship Id="rId6"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408750"/>
            <a:ext cx="8520600" cy="95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7080">
                <a:solidFill>
                  <a:srgbClr val="CC0000"/>
                </a:solidFill>
                <a:latin typeface="Montserrat SemiBold"/>
                <a:ea typeface="Montserrat SemiBold"/>
                <a:cs typeface="Montserrat SemiBold"/>
                <a:sym typeface="Montserrat SemiBold"/>
              </a:rPr>
              <a:t>FALSE GOSPEL</a:t>
            </a:r>
            <a:endParaRPr sz="7080">
              <a:solidFill>
                <a:srgbClr val="CC0000"/>
              </a:solidFill>
              <a:latin typeface="Montserrat SemiBold"/>
              <a:ea typeface="Montserrat SemiBold"/>
              <a:cs typeface="Montserrat SemiBold"/>
              <a:sym typeface="Montserrat SemiBold"/>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300">
                <a:solidFill>
                  <a:srgbClr val="3D85C6"/>
                </a:solidFill>
                <a:latin typeface="Merriweather SemiBold"/>
                <a:ea typeface="Merriweather SemiBold"/>
                <a:cs typeface="Merriweather SemiBold"/>
                <a:sym typeface="Merriweather SemiBold"/>
              </a:rPr>
              <a:t>Christian Nationalism in Modern America</a:t>
            </a:r>
            <a:endParaRPr sz="5300">
              <a:solidFill>
                <a:srgbClr val="3D85C6"/>
              </a:solidFill>
              <a:latin typeface="Merriweather SemiBold"/>
              <a:ea typeface="Merriweather SemiBold"/>
              <a:cs typeface="Merriweather SemiBold"/>
              <a:sym typeface="Merriweather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lin ang="5400012" scaled="0"/>
        </a:gradFill>
      </p:bgPr>
    </p:bg>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Dominionism</a:t>
            </a:r>
            <a:endParaRPr>
              <a:latin typeface="Merriweather Medium"/>
              <a:ea typeface="Merriweather Medium"/>
              <a:cs typeface="Merriweather Medium"/>
              <a:sym typeface="Merriweather Medium"/>
            </a:endParaRPr>
          </a:p>
        </p:txBody>
      </p:sp>
      <p:sp>
        <p:nvSpPr>
          <p:cNvPr id="112" name="Google Shape;112;p22"/>
          <p:cNvSpPr txBox="1"/>
          <p:nvPr>
            <p:ph idx="1" type="body"/>
          </p:nvPr>
        </p:nvSpPr>
        <p:spPr>
          <a:xfrm>
            <a:off x="311700" y="1152475"/>
            <a:ext cx="8520600" cy="3065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Major Figures - Francis Schaeffer (</a:t>
            </a:r>
            <a:r>
              <a:rPr i="1" lang="en"/>
              <a:t>A Christian Manifesto</a:t>
            </a:r>
            <a:r>
              <a:rPr lang="en"/>
              <a:t>), R. J. Rushdoony (</a:t>
            </a:r>
            <a:r>
              <a:rPr i="1" lang="en"/>
              <a:t>The Institutes of Biblical Law, </a:t>
            </a:r>
            <a:r>
              <a:rPr lang="en"/>
              <a:t>Theonomy), Tim LaHaye (</a:t>
            </a:r>
            <a:r>
              <a:rPr i="1" lang="en"/>
              <a:t>Left Behind</a:t>
            </a:r>
            <a:r>
              <a:rPr lang="en"/>
              <a:t>)</a:t>
            </a:r>
            <a:endParaRPr/>
          </a:p>
          <a:p>
            <a:pPr indent="0" lvl="0" marL="0" rtl="0" algn="l">
              <a:spcBef>
                <a:spcPts val="1200"/>
              </a:spcBef>
              <a:spcAft>
                <a:spcPts val="0"/>
              </a:spcAft>
              <a:buNone/>
            </a:pPr>
            <a:r>
              <a:rPr lang="en"/>
              <a:t>Builds on Darby’s view of the End Times (Eschatology)</a:t>
            </a:r>
            <a:endParaRPr/>
          </a:p>
          <a:p>
            <a:pPr indent="0" lvl="0" marL="0" rtl="0" algn="l">
              <a:spcBef>
                <a:spcPts val="1200"/>
              </a:spcBef>
              <a:spcAft>
                <a:spcPts val="0"/>
              </a:spcAft>
              <a:buNone/>
            </a:pPr>
            <a:r>
              <a:rPr lang="en"/>
              <a:t>Believes that in order to bring about the End Times, Christians must establish (or re-establish) </a:t>
            </a:r>
            <a:r>
              <a:rPr i="1" lang="en"/>
              <a:t>Dominion</a:t>
            </a:r>
            <a:r>
              <a:rPr lang="en"/>
              <a:t> over Western culture - specifically American culture, as America is seen to have once had, but subsequently lost (due to whatever the particularly egregious sin of the </a:t>
            </a:r>
            <a:r>
              <a:rPr lang="en"/>
              <a:t>month is)</a:t>
            </a:r>
            <a:r>
              <a:rPr lang="en"/>
              <a:t>, special favor with God. Also deeply tied to Zionism.</a:t>
            </a:r>
            <a:endParaRPr/>
          </a:p>
          <a:p>
            <a:pPr indent="0" lvl="0" marL="0" rtl="0" algn="l">
              <a:spcBef>
                <a:spcPts val="1200"/>
              </a:spcBef>
              <a:spcAft>
                <a:spcPts val="1200"/>
              </a:spcAft>
              <a:buNone/>
            </a:pPr>
            <a:r>
              <a:rPr lang="en"/>
              <a:t>Term taken from Genesis 1:26-27</a:t>
            </a:r>
            <a:endParaRPr/>
          </a:p>
        </p:txBody>
      </p:sp>
      <p:sp>
        <p:nvSpPr>
          <p:cNvPr id="113" name="Google Shape;113;p22"/>
          <p:cNvSpPr txBox="1"/>
          <p:nvPr/>
        </p:nvSpPr>
        <p:spPr>
          <a:xfrm>
            <a:off x="394325" y="4423400"/>
            <a:ext cx="5049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The Psychology of Christian Nationalism</a:t>
            </a:r>
            <a:r>
              <a:rPr lang="en" sz="1200">
                <a:solidFill>
                  <a:schemeClr val="dk2"/>
                </a:solidFill>
              </a:rPr>
              <a:t>, Pamela-Cooper White, 2022</a:t>
            </a:r>
            <a:endParaRPr sz="12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The Seven Mountains Mandate</a:t>
            </a:r>
            <a:endParaRPr>
              <a:latin typeface="Merriweather Medium"/>
              <a:ea typeface="Merriweather Medium"/>
              <a:cs typeface="Merriweather Medium"/>
              <a:sym typeface="Merriweather Medium"/>
            </a:endParaRPr>
          </a:p>
        </p:txBody>
      </p:sp>
      <p:sp>
        <p:nvSpPr>
          <p:cNvPr id="119" name="Google Shape;119;p23"/>
          <p:cNvSpPr txBox="1"/>
          <p:nvPr>
            <p:ph idx="1" type="body"/>
          </p:nvPr>
        </p:nvSpPr>
        <p:spPr>
          <a:xfrm>
            <a:off x="26885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While Dominionism was initially focused on governmental control, it was later expanded to seven spheres or “mountains,” the term coming from Revelation 17:9</a:t>
            </a:r>
            <a:endParaRPr/>
          </a:p>
          <a:p>
            <a:pPr indent="0" lvl="0" marL="0" rtl="0" algn="l">
              <a:spcBef>
                <a:spcPts val="1200"/>
              </a:spcBef>
              <a:spcAft>
                <a:spcPts val="0"/>
              </a:spcAft>
              <a:buNone/>
            </a:pPr>
            <a:r>
              <a:rPr lang="en"/>
              <a:t>In </a:t>
            </a:r>
            <a:r>
              <a:rPr lang="en"/>
              <a:t>addition</a:t>
            </a:r>
            <a:r>
              <a:rPr lang="en"/>
              <a:t> to government, the Seven Mountain Mandate calls for conservative Christians to infiltrate and control the spheres of Family Life, Religion, Education, Media, Arts &amp; Entertainment, and Business.</a:t>
            </a:r>
            <a:endParaRPr/>
          </a:p>
          <a:p>
            <a:pPr indent="0" lvl="0" marL="0" rtl="0" algn="l">
              <a:spcBef>
                <a:spcPts val="1200"/>
              </a:spcBef>
              <a:spcAft>
                <a:spcPts val="1200"/>
              </a:spcAft>
              <a:buNone/>
            </a:pPr>
            <a:r>
              <a:rPr lang="en"/>
              <a:t>This theology can be tied to the rise of groups like Moms for Liberty running for school board positions, the Quiverfull movement and “Mom Tok,” etc., and is deeply ingrained in Project 2025.</a:t>
            </a:r>
            <a:endParaRPr/>
          </a:p>
        </p:txBody>
      </p:sp>
      <p:sp>
        <p:nvSpPr>
          <p:cNvPr id="120" name="Google Shape;120;p23"/>
          <p:cNvSpPr txBox="1"/>
          <p:nvPr/>
        </p:nvSpPr>
        <p:spPr>
          <a:xfrm>
            <a:off x="268850" y="4568875"/>
            <a:ext cx="8775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https://www.usatoday.com/story/news/investigations/2024/03/07/trump-christian-nationalism-extremist-threat/72869355007/</a:t>
            </a: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Religious Right, Moral Majority, and Focus on the Family</a:t>
            </a:r>
            <a:endParaRPr>
              <a:latin typeface="Merriweather Medium"/>
              <a:ea typeface="Merriweather Medium"/>
              <a:cs typeface="Merriweather Medium"/>
              <a:sym typeface="Merriweather Medium"/>
            </a:endParaRPr>
          </a:p>
        </p:txBody>
      </p:sp>
      <p:sp>
        <p:nvSpPr>
          <p:cNvPr id="126" name="Google Shape;126;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1971 - Green v. Connally - Confirmed the right of the IRS to revoke tax-exempt status for segregated schools - Used as precedent to rule against Bob Jones University in 1983</a:t>
            </a:r>
            <a:endParaRPr/>
          </a:p>
          <a:p>
            <a:pPr indent="0" lvl="0" marL="0" rtl="0" algn="l">
              <a:spcBef>
                <a:spcPts val="1200"/>
              </a:spcBef>
              <a:spcAft>
                <a:spcPts val="0"/>
              </a:spcAft>
              <a:buNone/>
            </a:pPr>
            <a:r>
              <a:rPr lang="en"/>
              <a:t>1977 - James Dobson founds </a:t>
            </a:r>
            <a:r>
              <a:rPr i="1" lang="en"/>
              <a:t>Focus on the Family</a:t>
            </a:r>
            <a:endParaRPr i="1"/>
          </a:p>
          <a:p>
            <a:pPr indent="0" lvl="0" marL="0" rtl="0" algn="l">
              <a:spcBef>
                <a:spcPts val="1200"/>
              </a:spcBef>
              <a:spcAft>
                <a:spcPts val="0"/>
              </a:spcAft>
              <a:buNone/>
            </a:pPr>
            <a:r>
              <a:rPr lang="en"/>
              <a:t>1979 - Jerry Falwell </a:t>
            </a:r>
            <a:r>
              <a:rPr lang="en"/>
              <a:t>founded</a:t>
            </a:r>
            <a:r>
              <a:rPr lang="en"/>
              <a:t> </a:t>
            </a:r>
            <a:r>
              <a:rPr i="1" lang="en"/>
              <a:t>Moral Majority</a:t>
            </a:r>
            <a:r>
              <a:rPr lang="en"/>
              <a:t>, pivots from racial issues to “social morality.”</a:t>
            </a:r>
            <a:endParaRPr/>
          </a:p>
          <a:p>
            <a:pPr indent="0" lvl="0" marL="0" rtl="0" algn="l">
              <a:spcBef>
                <a:spcPts val="1200"/>
              </a:spcBef>
              <a:spcAft>
                <a:spcPts val="1200"/>
              </a:spcAft>
              <a:buNone/>
            </a:pPr>
            <a:r>
              <a:rPr lang="en"/>
              <a:t>Common rhetoric (which continues to this day) of seeing Christians as in the midst of a battle for the soul of America - both from Communism and Immorality (feminism, LGBTQ rights, secularism)</a:t>
            </a:r>
            <a:endParaRPr/>
          </a:p>
        </p:txBody>
      </p:sp>
      <p:sp>
        <p:nvSpPr>
          <p:cNvPr id="127" name="Google Shape;127;p24"/>
          <p:cNvSpPr txBox="1"/>
          <p:nvPr/>
        </p:nvSpPr>
        <p:spPr>
          <a:xfrm>
            <a:off x="420050" y="4568875"/>
            <a:ext cx="4937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Kristin Kobes Du Mez, </a:t>
            </a:r>
            <a:r>
              <a:rPr i="1" lang="en" sz="1200">
                <a:solidFill>
                  <a:schemeClr val="dk2"/>
                </a:solidFill>
              </a:rPr>
              <a:t>Jesus and John Wayne, </a:t>
            </a:r>
            <a:r>
              <a:rPr lang="en" sz="1200">
                <a:solidFill>
                  <a:schemeClr val="dk2"/>
                </a:solidFill>
              </a:rPr>
              <a:t>2020</a:t>
            </a:r>
            <a:endParaRPr sz="12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How Christianity Became Capitalist</a:t>
            </a:r>
            <a:endParaRPr>
              <a:latin typeface="Merriweather Medium"/>
              <a:ea typeface="Merriweather Medium"/>
              <a:cs typeface="Merriweather Medium"/>
              <a:sym typeface="Merriweather Medium"/>
            </a:endParaRPr>
          </a:p>
        </p:txBody>
      </p:sp>
      <p:sp>
        <p:nvSpPr>
          <p:cNvPr id="133" name="Google Shape;133;p25"/>
          <p:cNvSpPr txBox="1"/>
          <p:nvPr>
            <p:ph idx="1" type="body"/>
          </p:nvPr>
        </p:nvSpPr>
        <p:spPr>
          <a:xfrm>
            <a:off x="343175" y="1152475"/>
            <a:ext cx="8520600" cy="3399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Abraham Vereide - </a:t>
            </a:r>
            <a:r>
              <a:rPr lang="en">
                <a:solidFill>
                  <a:schemeClr val="dk1"/>
                </a:solidFill>
              </a:rPr>
              <a:t>Methodist</a:t>
            </a:r>
            <a:r>
              <a:rPr lang="en">
                <a:solidFill>
                  <a:schemeClr val="dk1"/>
                </a:solidFill>
              </a:rPr>
              <a:t> clergyman who felt called to minister to the so-called “Up-and-Out” during the Great Depression</a:t>
            </a:r>
            <a:endParaRPr>
              <a:solidFill>
                <a:schemeClr val="dk1"/>
              </a:solidFill>
            </a:endParaRPr>
          </a:p>
          <a:p>
            <a:pPr indent="0" lvl="0" marL="0" rtl="0" algn="l">
              <a:spcBef>
                <a:spcPts val="1200"/>
              </a:spcBef>
              <a:spcAft>
                <a:spcPts val="0"/>
              </a:spcAft>
              <a:buNone/>
            </a:pPr>
            <a:r>
              <a:rPr lang="en">
                <a:solidFill>
                  <a:schemeClr val="dk1"/>
                </a:solidFill>
              </a:rPr>
              <a:t>Believed that a Wealthy Chosen Few should be responsible for Charity, as opposed to a Welfare state.</a:t>
            </a:r>
            <a:endParaRPr>
              <a:solidFill>
                <a:schemeClr val="dk1"/>
              </a:solidFill>
            </a:endParaRPr>
          </a:p>
          <a:p>
            <a:pPr indent="0" lvl="0" marL="0" rtl="0" algn="l">
              <a:spcBef>
                <a:spcPts val="1200"/>
              </a:spcBef>
              <a:spcAft>
                <a:spcPts val="0"/>
              </a:spcAft>
              <a:buNone/>
            </a:pPr>
            <a:r>
              <a:rPr lang="en">
                <a:solidFill>
                  <a:schemeClr val="dk1"/>
                </a:solidFill>
              </a:rPr>
              <a:t>Created “The Foundation,” also called “The Family,” as a group opposed to FDR’s New Deal. Creators of the National Prayer Breakfast.*</a:t>
            </a:r>
            <a:endParaRPr>
              <a:solidFill>
                <a:schemeClr val="dk1"/>
              </a:solidFill>
            </a:endParaRPr>
          </a:p>
          <a:p>
            <a:pPr indent="0" lvl="0" marL="0" rtl="0" algn="l">
              <a:spcBef>
                <a:spcPts val="1200"/>
              </a:spcBef>
              <a:spcAft>
                <a:spcPts val="1200"/>
              </a:spcAft>
              <a:buNone/>
            </a:pPr>
            <a:r>
              <a:rPr lang="en">
                <a:solidFill>
                  <a:schemeClr val="dk1"/>
                </a:solidFill>
              </a:rPr>
              <a:t>James Fifield - Famous </a:t>
            </a:r>
            <a:r>
              <a:rPr lang="en">
                <a:solidFill>
                  <a:schemeClr val="dk1"/>
                </a:solidFill>
              </a:rPr>
              <a:t>speech</a:t>
            </a:r>
            <a:r>
              <a:rPr lang="en">
                <a:solidFill>
                  <a:schemeClr val="dk1"/>
                </a:solidFill>
              </a:rPr>
              <a:t> at 1940 N.A.M. conference, sought to rehabilitate image of the wealthy through the pulpit. “Christian Libertarianism” became the predecessor to…**</a:t>
            </a:r>
            <a:endParaRPr>
              <a:solidFill>
                <a:schemeClr val="dk1"/>
              </a:solidFill>
            </a:endParaRPr>
          </a:p>
        </p:txBody>
      </p:sp>
      <p:sp>
        <p:nvSpPr>
          <p:cNvPr id="134" name="Google Shape;134;p25"/>
          <p:cNvSpPr txBox="1"/>
          <p:nvPr/>
        </p:nvSpPr>
        <p:spPr>
          <a:xfrm>
            <a:off x="311700" y="4552075"/>
            <a:ext cx="5988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rPr>
              <a:t>*Monte Mader, </a:t>
            </a:r>
            <a:r>
              <a:rPr i="1" lang="en" sz="1000">
                <a:solidFill>
                  <a:schemeClr val="dk2"/>
                </a:solidFill>
              </a:rPr>
              <a:t>Flipping Tables - Ep. 42, The Family - Christian Nationalist Power</a:t>
            </a:r>
            <a:endParaRPr i="1" sz="1000">
              <a:solidFill>
                <a:schemeClr val="dk2"/>
              </a:solidFill>
            </a:endParaRPr>
          </a:p>
          <a:p>
            <a:pPr indent="0" lvl="0" marL="0" rtl="0" algn="l">
              <a:spcBef>
                <a:spcPts val="0"/>
              </a:spcBef>
              <a:spcAft>
                <a:spcPts val="0"/>
              </a:spcAft>
              <a:buNone/>
            </a:pPr>
            <a:r>
              <a:rPr i="1" lang="en" sz="1000">
                <a:solidFill>
                  <a:schemeClr val="dk2"/>
                </a:solidFill>
              </a:rPr>
              <a:t>**Kevin M. Kruse, “</a:t>
            </a:r>
            <a:r>
              <a:rPr lang="en" sz="1000">
                <a:solidFill>
                  <a:schemeClr val="dk2"/>
                </a:solidFill>
              </a:rPr>
              <a:t>How Corporate America Invented Christian America” Politico, 2015</a:t>
            </a:r>
            <a:endParaRPr sz="10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The Prosperity Gospel</a:t>
            </a:r>
            <a:endParaRPr>
              <a:latin typeface="Merriweather Medium"/>
              <a:ea typeface="Merriweather Medium"/>
              <a:cs typeface="Merriweather Medium"/>
              <a:sym typeface="Merriweather Medium"/>
            </a:endParaRPr>
          </a:p>
        </p:txBody>
      </p:sp>
      <p:sp>
        <p:nvSpPr>
          <p:cNvPr id="140" name="Google Shape;140;p26"/>
          <p:cNvSpPr txBox="1"/>
          <p:nvPr>
            <p:ph idx="1" type="body"/>
          </p:nvPr>
        </p:nvSpPr>
        <p:spPr>
          <a:xfrm>
            <a:off x="311700" y="1152475"/>
            <a:ext cx="8520600" cy="3802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“White Christian Nationalism has nothing good to say about the poor, and poverty is often described as a character flaw.” “The Preachers of the Prosperity Gospel…consider those with more wealth to be ‘blessed’ while those with less to be without adequate faith” - Jim Wallis, </a:t>
            </a:r>
            <a:r>
              <a:rPr i="1" lang="en">
                <a:solidFill>
                  <a:schemeClr val="dk1"/>
                </a:solidFill>
              </a:rPr>
              <a:t>False White Gospel</a:t>
            </a:r>
            <a:endParaRPr>
              <a:solidFill>
                <a:schemeClr val="dk1"/>
              </a:solidFill>
            </a:endParaRPr>
          </a:p>
          <a:p>
            <a:pPr indent="0" lvl="0" marL="0" rtl="0" algn="l">
              <a:spcBef>
                <a:spcPts val="1200"/>
              </a:spcBef>
              <a:spcAft>
                <a:spcPts val="0"/>
              </a:spcAft>
              <a:buNone/>
            </a:pPr>
            <a:r>
              <a:rPr lang="en">
                <a:solidFill>
                  <a:schemeClr val="dk1"/>
                </a:solidFill>
              </a:rPr>
              <a:t>Has roots in “New Thought” movements (manifestation/ “positive confession”), sees scripture in terms of a “contract” between God and humanity. Also leans heavily on Dominion theology, seeing these promises as God’s victory over secular forces. </a:t>
            </a:r>
            <a:endParaRPr>
              <a:solidFill>
                <a:schemeClr val="dk1"/>
              </a:solidFill>
            </a:endParaRPr>
          </a:p>
          <a:p>
            <a:pPr indent="0" lvl="0" marL="0" rtl="0" algn="l">
              <a:spcBef>
                <a:spcPts val="1200"/>
              </a:spcBef>
              <a:spcAft>
                <a:spcPts val="1200"/>
              </a:spcAft>
              <a:buNone/>
            </a:pPr>
            <a:r>
              <a:rPr lang="en">
                <a:solidFill>
                  <a:schemeClr val="dk1"/>
                </a:solidFill>
              </a:rPr>
              <a:t>T.D. Jakes, a major figure in the Prosperity movement, has reportedly preached on the “demonization of success” and “views poverty as a barrier to living a Christian life.*</a:t>
            </a:r>
            <a:endParaRPr>
              <a:solidFill>
                <a:schemeClr val="dk1"/>
              </a:solidFill>
            </a:endParaRPr>
          </a:p>
        </p:txBody>
      </p:sp>
      <p:sp>
        <p:nvSpPr>
          <p:cNvPr id="141" name="Google Shape;141;p26"/>
          <p:cNvSpPr txBox="1"/>
          <p:nvPr/>
        </p:nvSpPr>
        <p:spPr>
          <a:xfrm>
            <a:off x="393225" y="4681800"/>
            <a:ext cx="7904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Jonathan Walton, </a:t>
            </a:r>
            <a:r>
              <a:rPr i="1" lang="en" sz="1200">
                <a:solidFill>
                  <a:schemeClr val="dk2"/>
                </a:solidFill>
              </a:rPr>
              <a:t>Watch This! The Ethics and Aesthetics of Black Televangelism</a:t>
            </a:r>
            <a:endParaRPr i="1" sz="12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787925"/>
            <a:ext cx="8520600" cy="42975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Ironically, many Christian Nationalists tend to be quite poor themselves. Christian Nationalists are overwhelmingly rural and undereducated, holding strong anti-immigrant/nativist beliefs and a general distrust of urban, educated, and wealthy “elites.”*</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This creates an intense cognitive dissonance. Why am I, a faithful Christian, not receiving God’s blessing? </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This framework thus requires a scapegoat, a group to blame God’s inability or unwillingness to render those promised blessings.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1200"/>
              <a:t>*Pamela Cooper-White, </a:t>
            </a:r>
            <a:r>
              <a:rPr i="1" lang="en" sz="1200"/>
              <a:t>Psychology of Christian Nationalism</a:t>
            </a:r>
            <a:endParaRPr i="1" sz="1200"/>
          </a:p>
        </p:txBody>
      </p:sp>
      <p:sp>
        <p:nvSpPr>
          <p:cNvPr id="147" name="Google Shape;147;p27"/>
          <p:cNvSpPr txBox="1"/>
          <p:nvPr/>
        </p:nvSpPr>
        <p:spPr>
          <a:xfrm>
            <a:off x="311700" y="205750"/>
            <a:ext cx="493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Merriweather Medium"/>
                <a:ea typeface="Merriweather Medium"/>
                <a:cs typeface="Merriweather Medium"/>
                <a:sym typeface="Merriweather Medium"/>
              </a:rPr>
              <a:t>The Prosperity Gospel, Cont.</a:t>
            </a:r>
            <a:endParaRPr sz="1800">
              <a:solidFill>
                <a:schemeClr val="dk1"/>
              </a:solidFill>
              <a:latin typeface="Merriweather Medium"/>
              <a:ea typeface="Merriweather Medium"/>
              <a:cs typeface="Merriweather Medium"/>
              <a:sym typeface="Merriweather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lin ang="5400012" scaled="0"/>
        </a:gradFill>
      </p:bgPr>
    </p:bg>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The Demonization of Empathy</a:t>
            </a:r>
            <a:endParaRPr>
              <a:latin typeface="Merriweather Medium"/>
              <a:ea typeface="Merriweather Medium"/>
              <a:cs typeface="Merriweather Medium"/>
              <a:sym typeface="Merriweather Medium"/>
            </a:endParaRPr>
          </a:p>
        </p:txBody>
      </p:sp>
      <p:sp>
        <p:nvSpPr>
          <p:cNvPr id="153" name="Google Shape;153;p28"/>
          <p:cNvSpPr txBox="1"/>
          <p:nvPr>
            <p:ph idx="1" type="body"/>
          </p:nvPr>
        </p:nvSpPr>
        <p:spPr>
          <a:xfrm>
            <a:off x="268850" y="1170125"/>
            <a:ext cx="4260300" cy="3836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Recently, the Christian Right has started to label empathy as “counterfeit compassion.” </a:t>
            </a:r>
            <a:endParaRPr>
              <a:solidFill>
                <a:schemeClr val="dk1"/>
              </a:solidFill>
            </a:endParaRPr>
          </a:p>
          <a:p>
            <a:pPr indent="0" lvl="0" marL="0" rtl="0" algn="l">
              <a:spcBef>
                <a:spcPts val="1200"/>
              </a:spcBef>
              <a:spcAft>
                <a:spcPts val="0"/>
              </a:spcAft>
              <a:buNone/>
            </a:pPr>
            <a:r>
              <a:rPr lang="en">
                <a:solidFill>
                  <a:schemeClr val="dk1"/>
                </a:solidFill>
              </a:rPr>
              <a:t>Joseph Rigney, in his Calvinist framework, sees suffering as the result of sin, and empathy as something which draws people towards excusing sin or </a:t>
            </a:r>
            <a:r>
              <a:rPr lang="en">
                <a:solidFill>
                  <a:schemeClr val="dk1"/>
                </a:solidFill>
              </a:rPr>
              <a:t>ameliorating</a:t>
            </a:r>
            <a:r>
              <a:rPr lang="en">
                <a:solidFill>
                  <a:schemeClr val="dk1"/>
                </a:solidFill>
              </a:rPr>
              <a:t> its consequences. </a:t>
            </a:r>
            <a:endParaRPr>
              <a:solidFill>
                <a:schemeClr val="dk1"/>
              </a:solidFill>
            </a:endParaRPr>
          </a:p>
          <a:p>
            <a:pPr indent="0" lvl="0" marL="0" rtl="0" algn="l">
              <a:spcBef>
                <a:spcPts val="1200"/>
              </a:spcBef>
              <a:spcAft>
                <a:spcPts val="1200"/>
              </a:spcAft>
              <a:buNone/>
            </a:pPr>
            <a:r>
              <a:rPr lang="en">
                <a:solidFill>
                  <a:schemeClr val="dk1"/>
                </a:solidFill>
              </a:rPr>
              <a:t>Compassion, on the other hand, is meant to draw </a:t>
            </a:r>
            <a:r>
              <a:rPr lang="en">
                <a:solidFill>
                  <a:schemeClr val="dk1"/>
                </a:solidFill>
              </a:rPr>
              <a:t>people</a:t>
            </a:r>
            <a:r>
              <a:rPr lang="en">
                <a:solidFill>
                  <a:schemeClr val="dk1"/>
                </a:solidFill>
              </a:rPr>
              <a:t> back into his idea of biblical truth</a:t>
            </a:r>
            <a:r>
              <a:rPr lang="en"/>
              <a:t>.</a:t>
            </a:r>
            <a:endParaRPr/>
          </a:p>
        </p:txBody>
      </p:sp>
      <p:pic>
        <p:nvPicPr>
          <p:cNvPr id="154" name="Google Shape;154;p28"/>
          <p:cNvPicPr preferRelativeResize="0"/>
          <p:nvPr/>
        </p:nvPicPr>
        <p:blipFill>
          <a:blip r:embed="rId3">
            <a:alphaModFix/>
          </a:blip>
          <a:stretch>
            <a:fillRect/>
          </a:stretch>
        </p:blipFill>
        <p:spPr>
          <a:xfrm>
            <a:off x="4724400" y="1170125"/>
            <a:ext cx="1733550" cy="2638425"/>
          </a:xfrm>
          <a:prstGeom prst="rect">
            <a:avLst/>
          </a:prstGeom>
          <a:noFill/>
          <a:ln>
            <a:noFill/>
          </a:ln>
        </p:spPr>
      </p:pic>
      <p:pic>
        <p:nvPicPr>
          <p:cNvPr id="155" name="Google Shape;155;p28"/>
          <p:cNvPicPr preferRelativeResize="0"/>
          <p:nvPr/>
        </p:nvPicPr>
        <p:blipFill>
          <a:blip r:embed="rId4">
            <a:alphaModFix/>
          </a:blip>
          <a:stretch>
            <a:fillRect/>
          </a:stretch>
        </p:blipFill>
        <p:spPr>
          <a:xfrm>
            <a:off x="6773225" y="2361700"/>
            <a:ext cx="1619250" cy="2305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29"/>
          <p:cNvSpPr txBox="1"/>
          <p:nvPr>
            <p:ph type="title"/>
          </p:nvPr>
        </p:nvSpPr>
        <p:spPr>
          <a:xfrm>
            <a:off x="264525" y="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Times New Roman"/>
                <a:ea typeface="Times New Roman"/>
                <a:cs typeface="Times New Roman"/>
                <a:sym typeface="Times New Roman"/>
              </a:rPr>
              <a:t>PART 2: PSYCHOLOGY</a:t>
            </a:r>
            <a:endParaRPr>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E7CC3"/>
            </a:gs>
            <a:gs pos="100000">
              <a:srgbClr val="A6A6A6"/>
            </a:gs>
          </a:gsLst>
          <a:lin ang="8100019" scaled="0"/>
        </a:gradFill>
      </p:bgPr>
    </p:bg>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Structural Differences </a:t>
            </a:r>
            <a:endParaRPr>
              <a:latin typeface="Merriweather"/>
              <a:ea typeface="Merriweather"/>
              <a:cs typeface="Merriweather"/>
              <a:sym typeface="Merriweather"/>
            </a:endParaRPr>
          </a:p>
        </p:txBody>
      </p:sp>
      <p:sp>
        <p:nvSpPr>
          <p:cNvPr id="166" name="Google Shape;166;p30"/>
          <p:cNvSpPr txBox="1"/>
          <p:nvPr>
            <p:ph idx="1" type="body"/>
          </p:nvPr>
        </p:nvSpPr>
        <p:spPr>
          <a:xfrm>
            <a:off x="311700" y="1152475"/>
            <a:ext cx="8520600" cy="3102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Studies have shown that people who lean conservative tend to have more grey matter mass in their Amygdalas (specifically on the right side), the part of the brain that governs threat detection, fear processing, and fight or flight responses. While less robust, there is also some data suggesting a more developed Insula, which governs </a:t>
            </a:r>
            <a:r>
              <a:rPr lang="en">
                <a:solidFill>
                  <a:schemeClr val="dk1"/>
                </a:solidFill>
              </a:rPr>
              <a:t>feelings</a:t>
            </a:r>
            <a:r>
              <a:rPr lang="en">
                <a:solidFill>
                  <a:schemeClr val="dk1"/>
                </a:solidFill>
              </a:rPr>
              <a:t> of disgust (a common feature of conservative psychology).</a:t>
            </a:r>
            <a:endParaRPr>
              <a:solidFill>
                <a:schemeClr val="dk1"/>
              </a:solidFill>
            </a:endParaRPr>
          </a:p>
          <a:p>
            <a:pPr indent="0" lvl="0" marL="0" rtl="0" algn="l">
              <a:spcBef>
                <a:spcPts val="1200"/>
              </a:spcBef>
              <a:spcAft>
                <a:spcPts val="1200"/>
              </a:spcAft>
              <a:buNone/>
            </a:pPr>
            <a:r>
              <a:rPr lang="en">
                <a:solidFill>
                  <a:schemeClr val="dk1"/>
                </a:solidFill>
              </a:rPr>
              <a:t>People who lean liberal, on the other hand, have been shown to on average have more grey matter in their Anterior Cingulate Cortex, a part of the brain associated with empathy, error detection, the ability to change one’s mind, and to tolerate uncertainty. </a:t>
            </a:r>
            <a:endParaRPr>
              <a:solidFill>
                <a:schemeClr val="dk1"/>
              </a:solidFill>
            </a:endParaRPr>
          </a:p>
        </p:txBody>
      </p:sp>
      <p:sp>
        <p:nvSpPr>
          <p:cNvPr id="167" name="Google Shape;167;p30"/>
          <p:cNvSpPr txBox="1"/>
          <p:nvPr/>
        </p:nvSpPr>
        <p:spPr>
          <a:xfrm>
            <a:off x="311700" y="4388500"/>
            <a:ext cx="8614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Courier New"/>
                <a:ea typeface="Courier New"/>
                <a:cs typeface="Courier New"/>
                <a:sym typeface="Courier New"/>
              </a:rPr>
              <a:t>Kanai R, Feilden T, Firth C, Rees G. Political orientations are correlated with brain structure in young adults. Curr Biol. 2011 Apr 26;21(8):677-80. doi: 10.1016/j.cub.2011.03.017. Epub 2011 Apr 7. PMID: 21474316; PMCID: PMC3092984.</a:t>
            </a:r>
            <a:endParaRPr sz="17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100000">
              <a:srgbClr val="A6A6A6"/>
            </a:gs>
          </a:gsLst>
          <a:path path="circle">
            <a:fillToRect b="50%" l="50%" r="50%" t="50%"/>
          </a:path>
          <a:tileRect/>
        </a:gradFill>
      </p:bgPr>
    </p:bg>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Moral Foundations Theory </a:t>
            </a:r>
            <a:endParaRPr>
              <a:latin typeface="Merriweather Medium"/>
              <a:ea typeface="Merriweather Medium"/>
              <a:cs typeface="Merriweather Medium"/>
              <a:sym typeface="Merriweather Medium"/>
            </a:endParaRPr>
          </a:p>
        </p:txBody>
      </p:sp>
      <p:sp>
        <p:nvSpPr>
          <p:cNvPr id="173" name="Google Shape;173;p3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chemeClr val="dk1"/>
                </a:solidFill>
              </a:rPr>
              <a:t>Social Psychologist Jonathan Haidt identifies six dimensions of moral reasoning: </a:t>
            </a:r>
            <a:endParaRPr sz="1800">
              <a:solidFill>
                <a:schemeClr val="dk1"/>
              </a:solidFill>
            </a:endParaRPr>
          </a:p>
          <a:p>
            <a:pPr indent="-342900" lvl="0" marL="457200" rtl="0" algn="l">
              <a:spcBef>
                <a:spcPts val="1200"/>
              </a:spcBef>
              <a:spcAft>
                <a:spcPts val="0"/>
              </a:spcAft>
              <a:buClr>
                <a:schemeClr val="dk1"/>
              </a:buClr>
              <a:buSzPts val="1800"/>
              <a:buAutoNum type="arabicPeriod"/>
            </a:pPr>
            <a:r>
              <a:rPr lang="en" sz="1800">
                <a:solidFill>
                  <a:schemeClr val="dk1"/>
                </a:solidFill>
              </a:rPr>
              <a:t>Care/Harm</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Liberty/Oppression</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Fairness/Cheating</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Loyalty/Betrayal</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Authority/Subversion</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Sanctity/</a:t>
            </a:r>
            <a:r>
              <a:rPr lang="en" sz="1800">
                <a:solidFill>
                  <a:schemeClr val="dk1"/>
                </a:solidFill>
              </a:rPr>
              <a:t>Degradation</a:t>
            </a:r>
            <a:endParaRPr sz="1800">
              <a:solidFill>
                <a:schemeClr val="dk1"/>
              </a:solidFill>
            </a:endParaRPr>
          </a:p>
        </p:txBody>
      </p:sp>
      <p:sp>
        <p:nvSpPr>
          <p:cNvPr id="174" name="Google Shape;174;p3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chemeClr val="dk1"/>
                </a:solidFill>
              </a:rPr>
              <a:t>On the whole, Liberal </a:t>
            </a:r>
            <a:r>
              <a:rPr lang="en" sz="1800">
                <a:solidFill>
                  <a:schemeClr val="dk1"/>
                </a:solidFill>
              </a:rPr>
              <a:t>people</a:t>
            </a:r>
            <a:r>
              <a:rPr lang="en" sz="1800">
                <a:solidFill>
                  <a:schemeClr val="dk1"/>
                </a:solidFill>
              </a:rPr>
              <a:t> make moral judgments based primarily on the first 3 dimensions, with 1&amp;2 holding the most weight.</a:t>
            </a:r>
            <a:endParaRPr sz="1800">
              <a:solidFill>
                <a:schemeClr val="dk1"/>
              </a:solidFill>
            </a:endParaRPr>
          </a:p>
          <a:p>
            <a:pPr indent="0" lvl="0" marL="0" rtl="0" algn="l">
              <a:spcBef>
                <a:spcPts val="1200"/>
              </a:spcBef>
              <a:spcAft>
                <a:spcPts val="1200"/>
              </a:spcAft>
              <a:buNone/>
            </a:pPr>
            <a:r>
              <a:rPr lang="en" sz="1800">
                <a:solidFill>
                  <a:schemeClr val="dk1"/>
                </a:solidFill>
              </a:rPr>
              <a:t>Conservatives make decisions based on all 6, and also understand them differently, i.e. fairness being understood as commensurality instead of equity.</a:t>
            </a:r>
            <a:endParaRPr sz="1800">
              <a:solidFill>
                <a:schemeClr val="dk1"/>
              </a:solidFill>
            </a:endParaRPr>
          </a:p>
        </p:txBody>
      </p:sp>
      <p:sp>
        <p:nvSpPr>
          <p:cNvPr id="175" name="Google Shape;175;p31"/>
          <p:cNvSpPr txBox="1"/>
          <p:nvPr/>
        </p:nvSpPr>
        <p:spPr>
          <a:xfrm>
            <a:off x="505775" y="4681800"/>
            <a:ext cx="4937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Jonathan Haidt, </a:t>
            </a:r>
            <a:r>
              <a:rPr i="1" lang="en" sz="1200">
                <a:solidFill>
                  <a:schemeClr val="dk2"/>
                </a:solidFill>
              </a:rPr>
              <a:t>The Righteous Mind</a:t>
            </a:r>
            <a:r>
              <a:rPr lang="en" sz="1200">
                <a:solidFill>
                  <a:schemeClr val="dk2"/>
                </a:solidFill>
              </a:rPr>
              <a:t>, 2012</a:t>
            </a:r>
            <a:endParaRPr sz="12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9" name="Shape 59"/>
        <p:cNvGrpSpPr/>
        <p:nvPr/>
      </p:nvGrpSpPr>
      <p:grpSpPr>
        <a:xfrm>
          <a:off x="0" y="0"/>
          <a:ext cx="0" cy="0"/>
          <a:chOff x="0" y="0"/>
          <a:chExt cx="0" cy="0"/>
        </a:xfrm>
      </p:grpSpPr>
      <p:pic>
        <p:nvPicPr>
          <p:cNvPr descr="Scenic view of desert against sky during sunset (Provided by Getty Images)" id="60" name="Google Shape;60;p14"/>
          <p:cNvPicPr preferRelativeResize="0"/>
          <p:nvPr/>
        </p:nvPicPr>
        <p:blipFill>
          <a:blip r:embed="rId3">
            <a:alphaModFix amt="40000"/>
          </a:blip>
          <a:stretch>
            <a:fillRect/>
          </a:stretch>
        </p:blipFill>
        <p:spPr>
          <a:xfrm>
            <a:off x="0" y="145107"/>
            <a:ext cx="9144003" cy="4853287"/>
          </a:xfrm>
          <a:prstGeom prst="rect">
            <a:avLst/>
          </a:prstGeom>
          <a:noFill/>
          <a:ln>
            <a:noFill/>
          </a:ln>
        </p:spPr>
      </p:pic>
      <p:sp>
        <p:nvSpPr>
          <p:cNvPr id="61" name="Google Shape;61;p14"/>
          <p:cNvSpPr txBox="1"/>
          <p:nvPr>
            <p:ph idx="1" type="body"/>
          </p:nvPr>
        </p:nvSpPr>
        <p:spPr>
          <a:xfrm>
            <a:off x="581975" y="641175"/>
            <a:ext cx="7957500" cy="4089000"/>
          </a:xfrm>
          <a:prstGeom prst="rect">
            <a:avLst/>
          </a:prstGeom>
          <a:effectLst>
            <a:outerShdw blurRad="57150" rotWithShape="0" algn="bl" dir="5400000" dist="19050">
              <a:schemeClr val="lt1">
                <a:alpha val="52000"/>
              </a:schemeClr>
            </a:outerShdw>
          </a:effectLst>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dk1"/>
                </a:solidFill>
                <a:latin typeface="Merriweather Medium"/>
                <a:ea typeface="Merriweather Medium"/>
                <a:cs typeface="Merriweather Medium"/>
                <a:sym typeface="Merriweather Medium"/>
              </a:rPr>
              <a:t>The Temptation of Jesus </a:t>
            </a:r>
            <a:endParaRPr>
              <a:solidFill>
                <a:schemeClr val="dk1"/>
              </a:solidFill>
              <a:latin typeface="Merriweather Medium"/>
              <a:ea typeface="Merriweather Medium"/>
              <a:cs typeface="Merriweather Medium"/>
              <a:sym typeface="Merriweather Medium"/>
            </a:endParaRPr>
          </a:p>
          <a:p>
            <a:pPr indent="0" lvl="0" marL="0" rtl="0" algn="l">
              <a:spcBef>
                <a:spcPts val="1200"/>
              </a:spcBef>
              <a:spcAft>
                <a:spcPts val="0"/>
              </a:spcAft>
              <a:buNone/>
            </a:pPr>
            <a:r>
              <a:rPr lang="en">
                <a:solidFill>
                  <a:schemeClr val="dk1"/>
                </a:solidFill>
                <a:latin typeface="Merriweather Medium"/>
                <a:ea typeface="Merriweather Medium"/>
                <a:cs typeface="Merriweather Medium"/>
                <a:sym typeface="Merriweather Medium"/>
              </a:rPr>
              <a:t>Jesus, full of the Holy Spirit, returned from the Jordan and was led by the Spirit in the wilderness, where for forty days he was tested by the devil.</a:t>
            </a:r>
            <a:endParaRPr>
              <a:solidFill>
                <a:schemeClr val="dk1"/>
              </a:solidFill>
              <a:latin typeface="Merriweather Medium"/>
              <a:ea typeface="Merriweather Medium"/>
              <a:cs typeface="Merriweather Medium"/>
              <a:sym typeface="Merriweather Medium"/>
            </a:endParaRPr>
          </a:p>
          <a:p>
            <a:pPr indent="0" lvl="0" marL="0" rtl="0" algn="l">
              <a:spcBef>
                <a:spcPts val="1200"/>
              </a:spcBef>
              <a:spcAft>
                <a:spcPts val="0"/>
              </a:spcAft>
              <a:buNone/>
            </a:pPr>
            <a:r>
              <a:rPr lang="en">
                <a:solidFill>
                  <a:schemeClr val="dk1"/>
                </a:solidFill>
                <a:latin typeface="Merriweather Medium"/>
                <a:ea typeface="Merriweather Medium"/>
                <a:cs typeface="Merriweather Medium"/>
                <a:sym typeface="Merriweather Medium"/>
              </a:rPr>
              <a:t>Then the devil led him up and showed him in an </a:t>
            </a:r>
            <a:r>
              <a:rPr lang="en">
                <a:solidFill>
                  <a:schemeClr val="dk1"/>
                </a:solidFill>
                <a:latin typeface="Merriweather Medium"/>
                <a:ea typeface="Merriweather Medium"/>
                <a:cs typeface="Merriweather Medium"/>
                <a:sym typeface="Merriweather Medium"/>
              </a:rPr>
              <a:t>instant all the kingdoms of the world. And the devil said to him, “To you I will give all this authority and their glory, for it has been given over to me, and I give it to anyone I please. If you, then, will worship me, it will all be yours.”</a:t>
            </a:r>
            <a:endParaRPr>
              <a:solidFill>
                <a:schemeClr val="dk1"/>
              </a:solidFill>
              <a:latin typeface="Merriweather Medium"/>
              <a:ea typeface="Merriweather Medium"/>
              <a:cs typeface="Merriweather Medium"/>
              <a:sym typeface="Merriweather Medium"/>
            </a:endParaRPr>
          </a:p>
          <a:p>
            <a:pPr indent="0" lvl="0" marL="0" rtl="0" algn="l">
              <a:spcBef>
                <a:spcPts val="1200"/>
              </a:spcBef>
              <a:spcAft>
                <a:spcPts val="0"/>
              </a:spcAft>
              <a:buNone/>
            </a:pPr>
            <a:r>
              <a:rPr lang="en">
                <a:solidFill>
                  <a:schemeClr val="dk1"/>
                </a:solidFill>
                <a:latin typeface="Merriweather Medium"/>
                <a:ea typeface="Merriweather Medium"/>
                <a:cs typeface="Merriweather Medium"/>
                <a:sym typeface="Merriweather Medium"/>
              </a:rPr>
              <a:t>Jesus answered him, “It is written, ‘Worship the LORD your God, and serve only him.’”</a:t>
            </a:r>
            <a:endParaRPr>
              <a:solidFill>
                <a:schemeClr val="dk1"/>
              </a:solidFill>
              <a:latin typeface="Merriweather Medium"/>
              <a:ea typeface="Merriweather Medium"/>
              <a:cs typeface="Merriweather Medium"/>
              <a:sym typeface="Merriweather Medium"/>
            </a:endParaRPr>
          </a:p>
          <a:p>
            <a:pPr indent="0" lvl="0" marL="0" rtl="0" algn="l">
              <a:spcBef>
                <a:spcPts val="1200"/>
              </a:spcBef>
              <a:spcAft>
                <a:spcPts val="1200"/>
              </a:spcAft>
              <a:buNone/>
            </a:pPr>
            <a:r>
              <a:rPr lang="en">
                <a:solidFill>
                  <a:schemeClr val="dk1"/>
                </a:solidFill>
                <a:latin typeface="Merriweather Medium"/>
                <a:ea typeface="Merriweather Medium"/>
                <a:cs typeface="Merriweather Medium"/>
                <a:sym typeface="Merriweather Medium"/>
              </a:rPr>
              <a:t>Luke 4: 1-2, 5-8</a:t>
            </a:r>
            <a:endParaRPr>
              <a:solidFill>
                <a:schemeClr val="dk1"/>
              </a:solidFill>
              <a:latin typeface="Merriweather Medium"/>
              <a:ea typeface="Merriweather Medium"/>
              <a:cs typeface="Merriweather Medium"/>
              <a:sym typeface="Merriweather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The Ease of Conservative Appeal</a:t>
            </a:r>
            <a:endParaRPr>
              <a:latin typeface="Merriweather Medium"/>
              <a:ea typeface="Merriweather Medium"/>
              <a:cs typeface="Merriweather Medium"/>
              <a:sym typeface="Merriweather Medium"/>
            </a:endParaRPr>
          </a:p>
        </p:txBody>
      </p:sp>
      <p:sp>
        <p:nvSpPr>
          <p:cNvPr id="181" name="Google Shape;181;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Christian Nationalist rhetoric is effective because it triggers multiple dimensions of moral outrage in ways that Progressive rhetoric does not.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The government wants to give healthcare to migrants when I can’t afford my medication (Care Outrage)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Liberals are telling me I can’t say Merry Christmas (Liberty Outrage)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a:t>
            </a:r>
            <a:r>
              <a:rPr lang="en">
                <a:solidFill>
                  <a:schemeClr val="dk1"/>
                </a:solidFill>
              </a:rPr>
              <a:t>illegals</a:t>
            </a:r>
            <a:r>
              <a:rPr lang="en">
                <a:solidFill>
                  <a:schemeClr val="dk1"/>
                </a:solidFill>
              </a:rPr>
              <a:t>” are getting resources they haven’t earned (Fairness Outrage)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Muslims are un-American, and want to bring Sharia Law (Loyalty Outrage)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protesters are attacking law enforcement (Authority Outrage)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Trans people are offensive to God’s design (Sanctity Outrage)</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2BC81"/>
            </a:gs>
          </a:gsLst>
          <a:path path="circle">
            <a:fillToRect b="50%" l="50%" r="50%" t="50%"/>
          </a:path>
          <a:tileRect/>
        </a:gradFill>
      </p:bgPr>
    </p:bg>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on Disgust</a:t>
            </a:r>
            <a:endParaRPr/>
          </a:p>
        </p:txBody>
      </p:sp>
      <p:sp>
        <p:nvSpPr>
          <p:cNvPr id="187" name="Google Shape;187;p33"/>
          <p:cNvSpPr txBox="1"/>
          <p:nvPr>
            <p:ph idx="1" type="body"/>
          </p:nvPr>
        </p:nvSpPr>
        <p:spPr>
          <a:xfrm>
            <a:off x="311700" y="1152475"/>
            <a:ext cx="8520600" cy="3759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Relating to the Sanctity dimension, Disgust has been effectively wielded by those on the Right to target marginalized groups. Most often seen with LGBTQ+ folks (Demonization of HIV, Trans Individuals as violating bodily integrity) but also stories about “Furries” using litter boxes in schools, </a:t>
            </a:r>
            <a:r>
              <a:rPr lang="en">
                <a:solidFill>
                  <a:schemeClr val="dk1"/>
                </a:solidFill>
              </a:rPr>
              <a:t>Haitians</a:t>
            </a:r>
            <a:r>
              <a:rPr lang="en">
                <a:solidFill>
                  <a:schemeClr val="dk1"/>
                </a:solidFill>
              </a:rPr>
              <a:t> eating pets, etc. </a:t>
            </a:r>
            <a:endParaRPr>
              <a:solidFill>
                <a:schemeClr val="dk1"/>
              </a:solidFill>
            </a:endParaRPr>
          </a:p>
          <a:p>
            <a:pPr indent="0" lvl="0" marL="0" rtl="0" algn="l">
              <a:spcBef>
                <a:spcPts val="1200"/>
              </a:spcBef>
              <a:spcAft>
                <a:spcPts val="0"/>
              </a:spcAft>
              <a:buNone/>
            </a:pPr>
            <a:r>
              <a:rPr lang="en">
                <a:solidFill>
                  <a:schemeClr val="dk1"/>
                </a:solidFill>
              </a:rPr>
              <a:t>Evangelical Christianity makes significant use of Purity language, especially around sexuality, but also broadly in their theology of </a:t>
            </a:r>
            <a:r>
              <a:rPr lang="en">
                <a:solidFill>
                  <a:schemeClr val="dk1"/>
                </a:solidFill>
              </a:rPr>
              <a:t>redemption (“Washed clean by the blood of Jesus”). </a:t>
            </a:r>
            <a:endParaRPr>
              <a:solidFill>
                <a:schemeClr val="dk1"/>
              </a:solidFill>
            </a:endParaRPr>
          </a:p>
          <a:p>
            <a:pPr indent="0" lvl="0" marL="0" rtl="0" algn="l">
              <a:spcBef>
                <a:spcPts val="1200"/>
              </a:spcBef>
              <a:spcAft>
                <a:spcPts val="1200"/>
              </a:spcAft>
              <a:buNone/>
            </a:pPr>
            <a:r>
              <a:rPr lang="en">
                <a:solidFill>
                  <a:schemeClr val="dk1"/>
                </a:solidFill>
              </a:rPr>
              <a:t>Several studies out of the University of Toronto have demonstrated that people conflate feelings of physical uncleanness with moral uncleanness, and have even shown that people get more conservative when in the presence of garbage or strong, unpleasant odors; however, so too can the feeling of being clean</a:t>
            </a:r>
            <a:r>
              <a:rPr lang="en"/>
              <a:t>.*  </a:t>
            </a:r>
            <a:endParaRPr/>
          </a:p>
        </p:txBody>
      </p:sp>
      <p:sp>
        <p:nvSpPr>
          <p:cNvPr id="188" name="Google Shape;188;p33"/>
          <p:cNvSpPr txBox="1"/>
          <p:nvPr/>
        </p:nvSpPr>
        <p:spPr>
          <a:xfrm>
            <a:off x="351475" y="4757750"/>
            <a:ext cx="848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*Zhong, Strejcek, and Sivanathan, </a:t>
            </a:r>
            <a:r>
              <a:rPr i="1" lang="en">
                <a:solidFill>
                  <a:schemeClr val="dk2"/>
                </a:solidFill>
              </a:rPr>
              <a:t>A Clean Self Can Render Harsh Moral Judgment, 2010</a:t>
            </a:r>
            <a:endParaRPr i="1">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080BB"/>
            </a:gs>
          </a:gsLst>
          <a:path path="circle">
            <a:fillToRect b="50%" l="50%" r="50%" t="50%"/>
          </a:path>
          <a:tileRect/>
        </a:gradFill>
      </p:bgPr>
    </p:bg>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Fear &amp; Shame</a:t>
            </a:r>
            <a:endParaRPr/>
          </a:p>
        </p:txBody>
      </p:sp>
      <p:sp>
        <p:nvSpPr>
          <p:cNvPr id="194" name="Google Shape;194;p34"/>
          <p:cNvSpPr txBox="1"/>
          <p:nvPr>
            <p:ph idx="1" type="body"/>
          </p:nvPr>
        </p:nvSpPr>
        <p:spPr>
          <a:xfrm>
            <a:off x="311700" y="1152475"/>
            <a:ext cx="8520600" cy="393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Salmela &amp; von Scheve, </a:t>
            </a:r>
            <a:r>
              <a:rPr i="1" lang="en"/>
              <a:t>Emotional Roots of Right-Wing Political Populism</a:t>
            </a:r>
            <a:r>
              <a:rPr lang="en"/>
              <a:t>, 2017</a:t>
            </a:r>
            <a:endParaRPr/>
          </a:p>
          <a:p>
            <a:pPr indent="0" lvl="0" marL="0" rtl="0" algn="l">
              <a:spcBef>
                <a:spcPts val="1200"/>
              </a:spcBef>
              <a:spcAft>
                <a:spcPts val="1200"/>
              </a:spcAft>
              <a:buNone/>
            </a:pPr>
            <a:r>
              <a:rPr lang="en" sz="1300">
                <a:solidFill>
                  <a:srgbClr val="333333"/>
                </a:solidFill>
                <a:latin typeface="Open Sans"/>
                <a:ea typeface="Open Sans"/>
                <a:cs typeface="Open Sans"/>
                <a:sym typeface="Open Sans"/>
              </a:rPr>
              <a:t>“Emotional processes that affect people’s identities provide an additional explanation for the current popularity of the new radical right, not only among low- and medium-skilled workers, but also among the middle classes whose </a:t>
            </a:r>
            <a:r>
              <a:rPr b="1" lang="en" sz="1300">
                <a:solidFill>
                  <a:srgbClr val="333333"/>
                </a:solidFill>
                <a:latin typeface="Open Sans"/>
                <a:ea typeface="Open Sans"/>
                <a:cs typeface="Open Sans"/>
                <a:sym typeface="Open Sans"/>
              </a:rPr>
              <a:t>insecurities</a:t>
            </a:r>
            <a:r>
              <a:rPr lang="en" sz="1300">
                <a:solidFill>
                  <a:srgbClr val="333333"/>
                </a:solidFill>
                <a:latin typeface="Open Sans"/>
                <a:ea typeface="Open Sans"/>
                <a:cs typeface="Open Sans"/>
                <a:sym typeface="Open Sans"/>
              </a:rPr>
              <a:t> manifest as fears of not being able to live up to salient social identities and their constitutive values, and as shame about this actual or anticipated inability. This link between fear and shame is particularly salient in contemporary capitalist societies where </a:t>
            </a:r>
            <a:r>
              <a:rPr b="1" lang="en" sz="1300">
                <a:solidFill>
                  <a:srgbClr val="333333"/>
                </a:solidFill>
                <a:latin typeface="Open Sans"/>
                <a:ea typeface="Open Sans"/>
                <a:cs typeface="Open Sans"/>
                <a:sym typeface="Open Sans"/>
              </a:rPr>
              <a:t>responsibility for success and failure is increasingly individualized</a:t>
            </a:r>
            <a:r>
              <a:rPr lang="en" sz="1300">
                <a:solidFill>
                  <a:srgbClr val="333333"/>
                </a:solidFill>
                <a:latin typeface="Open Sans"/>
                <a:ea typeface="Open Sans"/>
                <a:cs typeface="Open Sans"/>
                <a:sym typeface="Open Sans"/>
              </a:rPr>
              <a:t>, and failure is stigmatized through unemployment, receiving welfare benefits, or labor migration. Under these conditions, we identify two psychological mechanisms behind the rise of the new populist right. The first mechanism of </a:t>
            </a:r>
            <a:r>
              <a:rPr b="1" i="1" lang="en" sz="1300">
                <a:solidFill>
                  <a:srgbClr val="333333"/>
                </a:solidFill>
                <a:latin typeface="Open Sans"/>
                <a:ea typeface="Open Sans"/>
                <a:cs typeface="Open Sans"/>
                <a:sym typeface="Open Sans"/>
              </a:rPr>
              <a:t>ressentiment</a:t>
            </a:r>
            <a:r>
              <a:rPr lang="en" sz="1300">
                <a:solidFill>
                  <a:srgbClr val="333333"/>
                </a:solidFill>
                <a:latin typeface="Open Sans"/>
                <a:ea typeface="Open Sans"/>
                <a:cs typeface="Open Sans"/>
                <a:sym typeface="Open Sans"/>
              </a:rPr>
              <a:t> explains how negative emotions – fear and insecurity, in particular – transform through repressed shame into anger, resentment and hatred towards perceived ‘enemies’ of the self and associated social groups, such as refugees, immigrants, the long-term unemployed, political and cultural elites, and the ‘mainstream’ media. The second mechanism relates to the </a:t>
            </a:r>
            <a:r>
              <a:rPr b="1" i="1" lang="en" sz="1300">
                <a:solidFill>
                  <a:srgbClr val="333333"/>
                </a:solidFill>
                <a:latin typeface="Open Sans"/>
                <a:ea typeface="Open Sans"/>
                <a:cs typeface="Open Sans"/>
                <a:sym typeface="Open Sans"/>
              </a:rPr>
              <a:t>emotional distancing</a:t>
            </a:r>
            <a:r>
              <a:rPr lang="en" sz="1300">
                <a:solidFill>
                  <a:srgbClr val="333333"/>
                </a:solidFill>
                <a:latin typeface="Open Sans"/>
                <a:ea typeface="Open Sans"/>
                <a:cs typeface="Open Sans"/>
                <a:sym typeface="Open Sans"/>
              </a:rPr>
              <a:t> from social identities that inflict shame and other negative emotions, and instead promotes seeking meaning and self-esteem from aspects of identity perceived to be stable and to some extent exclusive, such as nationality, ethnicity, religion, language and traditional gender roles.”</a:t>
            </a:r>
            <a:endParaRPr sz="1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A63"/>
            </a:gs>
          </a:gsLst>
          <a:path path="circle">
            <a:fillToRect b="50%" l="50%" r="50%" t="50%"/>
          </a:path>
          <a:tileRect/>
        </a:gradFill>
      </p:bgPr>
    </p:bg>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Salmela &amp; von Scheve, cont. - Ressentiment</a:t>
            </a:r>
            <a:endParaRPr/>
          </a:p>
        </p:txBody>
      </p:sp>
      <p:sp>
        <p:nvSpPr>
          <p:cNvPr id="200" name="Google Shape;200;p35"/>
          <p:cNvSpPr txBox="1"/>
          <p:nvPr>
            <p:ph idx="1" type="body"/>
          </p:nvPr>
        </p:nvSpPr>
        <p:spPr>
          <a:xfrm>
            <a:off x="311700" y="1152475"/>
            <a:ext cx="8520600" cy="3733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i="1" lang="en">
                <a:solidFill>
                  <a:schemeClr val="dk1"/>
                </a:solidFill>
              </a:rPr>
              <a:t>Ressentiment</a:t>
            </a:r>
            <a:r>
              <a:rPr lang="en">
                <a:solidFill>
                  <a:schemeClr val="dk1"/>
                </a:solidFill>
              </a:rPr>
              <a:t>, a term first coined by Nietzsche, is the state which arises from the repression and transformation of feelings of “envy, hatred, malice, or spite towards another person or persons in situations where one feels impotent to act on one of those emotions.” </a:t>
            </a:r>
            <a:endParaRPr>
              <a:solidFill>
                <a:schemeClr val="dk1"/>
              </a:solidFill>
            </a:endParaRPr>
          </a:p>
          <a:p>
            <a:pPr indent="0" lvl="0" marL="0" rtl="0" algn="l">
              <a:spcBef>
                <a:spcPts val="1200"/>
              </a:spcBef>
              <a:spcAft>
                <a:spcPts val="0"/>
              </a:spcAft>
              <a:buNone/>
            </a:pPr>
            <a:r>
              <a:rPr lang="en">
                <a:solidFill>
                  <a:schemeClr val="dk1"/>
                </a:solidFill>
              </a:rPr>
              <a:t>This feeling can also be understood as a shame which leads to actions with the explicit goal of compensating for those feelings of powerlessness. </a:t>
            </a:r>
            <a:endParaRPr>
              <a:solidFill>
                <a:schemeClr val="dk1"/>
              </a:solidFill>
            </a:endParaRPr>
          </a:p>
          <a:p>
            <a:pPr indent="0" lvl="0" marL="0" rtl="0" algn="l">
              <a:spcBef>
                <a:spcPts val="1200"/>
              </a:spcBef>
              <a:spcAft>
                <a:spcPts val="0"/>
              </a:spcAft>
              <a:buNone/>
            </a:pPr>
            <a:r>
              <a:rPr lang="en">
                <a:solidFill>
                  <a:schemeClr val="dk1"/>
                </a:solidFill>
              </a:rPr>
              <a:t>This creates a perpetual victim mentality, which is especially easy for charismatic populists to take advantage of.</a:t>
            </a:r>
            <a:endParaRPr>
              <a:solidFill>
                <a:schemeClr val="dk1"/>
              </a:solidFill>
            </a:endParaRPr>
          </a:p>
          <a:p>
            <a:pPr indent="0" lvl="0" marL="0" rtl="0" algn="l">
              <a:spcBef>
                <a:spcPts val="1200"/>
              </a:spcBef>
              <a:spcAft>
                <a:spcPts val="1200"/>
              </a:spcAft>
              <a:buNone/>
            </a:pPr>
            <a:r>
              <a:rPr lang="en">
                <a:solidFill>
                  <a:schemeClr val="dk1"/>
                </a:solidFill>
              </a:rPr>
              <a:t>It also likely ties into the trend of “Masculine” or “Muscular” Christianity, which is deeply ingrained in Christian Nationalist theology.</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204" name="Shape 204"/>
        <p:cNvGrpSpPr/>
        <p:nvPr/>
      </p:nvGrpSpPr>
      <p:grpSpPr>
        <a:xfrm>
          <a:off x="0" y="0"/>
          <a:ext cx="0" cy="0"/>
          <a:chOff x="0" y="0"/>
          <a:chExt cx="0" cy="0"/>
        </a:xfrm>
      </p:grpSpPr>
      <p:sp>
        <p:nvSpPr>
          <p:cNvPr id="205" name="Google Shape;205;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The Christian Nationalist Cult</a:t>
            </a:r>
            <a:endParaRPr>
              <a:latin typeface="Merriweather"/>
              <a:ea typeface="Merriweather"/>
              <a:cs typeface="Merriweather"/>
              <a:sym typeface="Merriweather"/>
            </a:endParaRPr>
          </a:p>
        </p:txBody>
      </p:sp>
      <p:sp>
        <p:nvSpPr>
          <p:cNvPr id="206" name="Google Shape;206;p36"/>
          <p:cNvSpPr txBox="1"/>
          <p:nvPr>
            <p:ph idx="1" type="body"/>
          </p:nvPr>
        </p:nvSpPr>
        <p:spPr>
          <a:xfrm>
            <a:off x="311700" y="1152475"/>
            <a:ext cx="4260300" cy="3819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dk1"/>
                </a:solidFill>
              </a:rPr>
              <a:t>“It is a completely immersive culture. If culture is defined by a combination of social, political, and religious beliefs with food, dress, artistic expression, and ethnicity, then Christian nationalism readily fits the definition. It excludes and derides those who do not fit in a majority of those categories, particularly in their beliefs but also in many of the other markers of cultural belonging. But its exclusivity also reflects a layer of dread - of losing this culture, being “replaced” by a liberal America that its members fear - and this fear leads to hate.” </a:t>
            </a:r>
            <a:endParaRPr sz="1600">
              <a:solidFill>
                <a:schemeClr val="dk1"/>
              </a:solidFill>
            </a:endParaRPr>
          </a:p>
        </p:txBody>
      </p:sp>
      <p:sp>
        <p:nvSpPr>
          <p:cNvPr id="207" name="Google Shape;207;p3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1"/>
                </a:solidFill>
              </a:rPr>
              <a:t>Churches use cult induction tactics like:</a:t>
            </a:r>
            <a:endParaRPr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Love bombing</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Gradual separation from social life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Control of access to information</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Inducing guilt for deviation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Revision of personal history (through witnessing/sharing </a:t>
            </a:r>
            <a:r>
              <a:rPr lang="en" sz="1600">
                <a:solidFill>
                  <a:schemeClr val="dk1"/>
                </a:solidFill>
              </a:rPr>
              <a:t>transformation)</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“Purification of Ego” i.e. Letting go of one’s critical thinking and subjectivity</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“Incessant Urgency”</a:t>
            </a:r>
            <a:endParaRPr sz="1600">
              <a:solidFill>
                <a:schemeClr val="dk1"/>
              </a:solidFill>
            </a:endParaRPr>
          </a:p>
        </p:txBody>
      </p:sp>
      <p:sp>
        <p:nvSpPr>
          <p:cNvPr id="208" name="Google Shape;208;p36"/>
          <p:cNvSpPr txBox="1"/>
          <p:nvPr/>
        </p:nvSpPr>
        <p:spPr>
          <a:xfrm>
            <a:off x="4834900" y="4766300"/>
            <a:ext cx="432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Pamela Cooper-White, </a:t>
            </a:r>
            <a:r>
              <a:rPr i="1" lang="en">
                <a:solidFill>
                  <a:schemeClr val="dk2"/>
                </a:solidFill>
              </a:rPr>
              <a:t>Psychology</a:t>
            </a:r>
            <a:endParaRPr i="1">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FBFBF"/>
            </a:gs>
            <a:gs pos="100000">
              <a:srgbClr val="737373"/>
            </a:gs>
          </a:gsLst>
          <a:path path="circle">
            <a:fillToRect b="50%" l="50%" r="50%" t="50%"/>
          </a:path>
          <a:tileRect/>
        </a:gradFill>
      </p:bgPr>
    </p:bg>
    <p:spTree>
      <p:nvGrpSpPr>
        <p:cNvPr id="212" name="Shape 212"/>
        <p:cNvGrpSpPr/>
        <p:nvPr/>
      </p:nvGrpSpPr>
      <p:grpSpPr>
        <a:xfrm>
          <a:off x="0" y="0"/>
          <a:ext cx="0" cy="0"/>
          <a:chOff x="0" y="0"/>
          <a:chExt cx="0" cy="0"/>
        </a:xfrm>
      </p:grpSpPr>
      <p:sp>
        <p:nvSpPr>
          <p:cNvPr id="213" name="Google Shape;213;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Haidt’s Elephant</a:t>
            </a:r>
            <a:endParaRPr/>
          </a:p>
        </p:txBody>
      </p:sp>
      <p:sp>
        <p:nvSpPr>
          <p:cNvPr id="214" name="Google Shape;214;p37"/>
          <p:cNvSpPr txBox="1"/>
          <p:nvPr>
            <p:ph idx="1" type="body"/>
          </p:nvPr>
        </p:nvSpPr>
        <p:spPr>
          <a:xfrm>
            <a:off x="311700" y="1152475"/>
            <a:ext cx="4296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“Intuitions come first, strategic reasoning second.”</a:t>
            </a:r>
            <a:endParaRPr>
              <a:solidFill>
                <a:schemeClr val="dk1"/>
              </a:solidFill>
            </a:endParaRPr>
          </a:p>
          <a:p>
            <a:pPr indent="0" lvl="0" marL="0" rtl="0" algn="l">
              <a:spcBef>
                <a:spcPts val="1200"/>
              </a:spcBef>
              <a:spcAft>
                <a:spcPts val="1200"/>
              </a:spcAft>
              <a:buNone/>
            </a:pPr>
            <a:r>
              <a:rPr lang="en">
                <a:solidFill>
                  <a:schemeClr val="dk1"/>
                </a:solidFill>
              </a:rPr>
              <a:t>Jonathan Haidt contends that we experience moral reactions first as intuition, then as judgment, then on the rational level, comparing it to a person riding an elephant. The person likes to think they’re in charge, but how much control do they really have over the elephant?</a:t>
            </a:r>
            <a:endParaRPr>
              <a:solidFill>
                <a:schemeClr val="dk1"/>
              </a:solidFill>
            </a:endParaRPr>
          </a:p>
        </p:txBody>
      </p:sp>
      <p:pic>
        <p:nvPicPr>
          <p:cNvPr descr="23643876 (Provided by Getty Images)" id="215" name="Google Shape;215;p37"/>
          <p:cNvPicPr preferRelativeResize="0"/>
          <p:nvPr/>
        </p:nvPicPr>
        <p:blipFill>
          <a:blip r:embed="rId3">
            <a:alphaModFix/>
          </a:blip>
          <a:stretch>
            <a:fillRect/>
          </a:stretch>
        </p:blipFill>
        <p:spPr>
          <a:xfrm>
            <a:off x="5578925" y="747900"/>
            <a:ext cx="2886253" cy="38209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3E9"/>
            </a:gs>
            <a:gs pos="100000">
              <a:srgbClr val="045962"/>
            </a:gs>
          </a:gsLst>
          <a:path path="circle">
            <a:fillToRect b="50%" l="50%" r="50%" t="50%"/>
          </a:path>
          <a:tileRect/>
        </a:gradFill>
      </p:bgPr>
    </p:bg>
    <p:spTree>
      <p:nvGrpSpPr>
        <p:cNvPr id="219" name="Shape 219"/>
        <p:cNvGrpSpPr/>
        <p:nvPr/>
      </p:nvGrpSpPr>
      <p:grpSpPr>
        <a:xfrm>
          <a:off x="0" y="0"/>
          <a:ext cx="0" cy="0"/>
          <a:chOff x="0" y="0"/>
          <a:chExt cx="0" cy="0"/>
        </a:xfrm>
      </p:grpSpPr>
      <p:sp>
        <p:nvSpPr>
          <p:cNvPr id="220" name="Google Shape;220;p3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Part 3: </a:t>
            </a:r>
            <a:endParaRPr/>
          </a:p>
          <a:p>
            <a:pPr indent="0" lvl="0" marL="0" rtl="0" algn="l">
              <a:spcBef>
                <a:spcPts val="0"/>
              </a:spcBef>
              <a:spcAft>
                <a:spcPts val="0"/>
              </a:spcAft>
              <a:buNone/>
            </a:pPr>
            <a:r>
              <a:rPr lang="en"/>
              <a:t>So What Do We Do?</a:t>
            </a:r>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882575" y="423725"/>
            <a:ext cx="71661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Merriweather SemiBold"/>
                <a:ea typeface="Merriweather SemiBold"/>
                <a:cs typeface="Merriweather SemiBold"/>
                <a:sym typeface="Merriweather SemiBold"/>
              </a:rPr>
              <a:t>Love People</a:t>
            </a:r>
            <a:endParaRPr>
              <a:latin typeface="Merriweather SemiBold"/>
              <a:ea typeface="Merriweather SemiBold"/>
              <a:cs typeface="Merriweather SemiBold"/>
              <a:sym typeface="Merriweather SemiBold"/>
            </a:endParaRPr>
          </a:p>
          <a:p>
            <a:pPr indent="0" lvl="0" marL="0" rtl="0" algn="ctr">
              <a:spcBef>
                <a:spcPts val="0"/>
              </a:spcBef>
              <a:spcAft>
                <a:spcPts val="0"/>
              </a:spcAft>
              <a:buNone/>
            </a:pPr>
            <a:r>
              <a:t/>
            </a:r>
            <a:endParaRPr>
              <a:latin typeface="Merriweather SemiBold"/>
              <a:ea typeface="Merriweather SemiBold"/>
              <a:cs typeface="Merriweather SemiBold"/>
              <a:sym typeface="Merriweather SemiBold"/>
            </a:endParaRPr>
          </a:p>
          <a:p>
            <a:pPr indent="0" lvl="0" marL="0" rtl="0" algn="ctr">
              <a:spcBef>
                <a:spcPts val="0"/>
              </a:spcBef>
              <a:spcAft>
                <a:spcPts val="0"/>
              </a:spcAft>
              <a:buNone/>
            </a:pPr>
            <a:r>
              <a:t/>
            </a:r>
            <a:endParaRPr>
              <a:latin typeface="Merriweather SemiBold"/>
              <a:ea typeface="Merriweather SemiBold"/>
              <a:cs typeface="Merriweather SemiBold"/>
              <a:sym typeface="Merriweather SemiBold"/>
            </a:endParaRPr>
          </a:p>
          <a:p>
            <a:pPr indent="0" lvl="0" marL="0" rtl="0" algn="ctr">
              <a:spcBef>
                <a:spcPts val="0"/>
              </a:spcBef>
              <a:spcAft>
                <a:spcPts val="0"/>
              </a:spcAft>
              <a:buNone/>
            </a:pPr>
            <a:r>
              <a:rPr lang="en">
                <a:latin typeface="Merriweather SemiBold"/>
                <a:ea typeface="Merriweather SemiBold"/>
                <a:cs typeface="Merriweather SemiBold"/>
                <a:sym typeface="Merriweather SemiBold"/>
              </a:rPr>
              <a:t>Resist Empire</a:t>
            </a:r>
            <a:endParaRPr>
              <a:latin typeface="Merriweather SemiBold"/>
              <a:ea typeface="Merriweather SemiBold"/>
              <a:cs typeface="Merriweather SemiBold"/>
              <a:sym typeface="Merriweather SemiBold"/>
            </a:endParaRPr>
          </a:p>
        </p:txBody>
      </p:sp>
      <p:pic>
        <p:nvPicPr>
          <p:cNvPr descr="Heart/Love Icon (Provided by Getty Images)" id="226" name="Google Shape;226;p39"/>
          <p:cNvPicPr preferRelativeResize="0"/>
          <p:nvPr/>
        </p:nvPicPr>
        <p:blipFill>
          <a:blip r:embed="rId3">
            <a:alphaModFix/>
          </a:blip>
          <a:stretch>
            <a:fillRect/>
          </a:stretch>
        </p:blipFill>
        <p:spPr>
          <a:xfrm>
            <a:off x="0" y="0"/>
            <a:ext cx="2351626" cy="2403077"/>
          </a:xfrm>
          <a:prstGeom prst="rect">
            <a:avLst/>
          </a:prstGeom>
          <a:noFill/>
          <a:ln>
            <a:noFill/>
          </a:ln>
        </p:spPr>
      </p:pic>
      <p:pic>
        <p:nvPicPr>
          <p:cNvPr descr="protest related hands up with united state flag dress vector in solid design, (Provided by Getty Images)" id="227" name="Google Shape;227;p39"/>
          <p:cNvPicPr preferRelativeResize="0"/>
          <p:nvPr/>
        </p:nvPicPr>
        <p:blipFill>
          <a:blip r:embed="rId4">
            <a:alphaModFix/>
          </a:blip>
          <a:stretch>
            <a:fillRect/>
          </a:stretch>
        </p:blipFill>
        <p:spPr>
          <a:xfrm>
            <a:off x="7296951" y="3296451"/>
            <a:ext cx="1847050" cy="1847050"/>
          </a:xfrm>
          <a:prstGeom prst="rect">
            <a:avLst/>
          </a:prstGeom>
          <a:noFill/>
          <a:ln>
            <a:noFill/>
          </a:ln>
        </p:spPr>
      </p:pic>
      <p:pic>
        <p:nvPicPr>
          <p:cNvPr descr="Flaming chalice (Provided by Getty Images)" id="228" name="Google Shape;228;p39"/>
          <p:cNvPicPr preferRelativeResize="0"/>
          <p:nvPr/>
        </p:nvPicPr>
        <p:blipFill>
          <a:blip r:embed="rId5">
            <a:alphaModFix/>
          </a:blip>
          <a:stretch>
            <a:fillRect/>
          </a:stretch>
        </p:blipFill>
        <p:spPr>
          <a:xfrm>
            <a:off x="7073727" y="256688"/>
            <a:ext cx="2015677" cy="1889698"/>
          </a:xfrm>
          <a:prstGeom prst="rect">
            <a:avLst/>
          </a:prstGeom>
          <a:noFill/>
          <a:ln>
            <a:noFill/>
          </a:ln>
        </p:spPr>
      </p:pic>
      <p:pic>
        <p:nvPicPr>
          <p:cNvPr descr="cross (Provided by Getty Images)" id="229" name="Google Shape;229;p39"/>
          <p:cNvPicPr preferRelativeResize="0"/>
          <p:nvPr/>
        </p:nvPicPr>
        <p:blipFill>
          <a:blip r:embed="rId6">
            <a:alphaModFix/>
          </a:blip>
          <a:stretch>
            <a:fillRect/>
          </a:stretch>
        </p:blipFill>
        <p:spPr>
          <a:xfrm flipH="1">
            <a:off x="110576" y="3253825"/>
            <a:ext cx="1889674" cy="18896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Step 1: Pop the Bubble</a:t>
            </a:r>
            <a:endParaRPr>
              <a:latin typeface="Merriweather Medium"/>
              <a:ea typeface="Merriweather Medium"/>
              <a:cs typeface="Merriweather Medium"/>
              <a:sym typeface="Merriweather Medium"/>
            </a:endParaRPr>
          </a:p>
        </p:txBody>
      </p:sp>
      <p:sp>
        <p:nvSpPr>
          <p:cNvPr id="235" name="Google Shape;235;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Remember, Christian Nationalism (as well as MAGA, White Supremacy Groups, etc.) are effectively cults. They are conditioned to see anyone outside of the group as evil, immoral, or an enemy. </a:t>
            </a:r>
            <a:endParaRPr>
              <a:solidFill>
                <a:schemeClr val="dk1"/>
              </a:solidFill>
            </a:endParaRPr>
          </a:p>
          <a:p>
            <a:pPr indent="0" lvl="0" marL="0" rtl="0" algn="l">
              <a:spcBef>
                <a:spcPts val="1200"/>
              </a:spcBef>
              <a:spcAft>
                <a:spcPts val="0"/>
              </a:spcAft>
              <a:buNone/>
            </a:pPr>
            <a:r>
              <a:rPr lang="en">
                <a:solidFill>
                  <a:schemeClr val="dk1"/>
                </a:solidFill>
              </a:rPr>
              <a:t>People in these groups live and move in echo chambers. Their views are reinforced in every social </a:t>
            </a:r>
            <a:r>
              <a:rPr lang="en">
                <a:solidFill>
                  <a:schemeClr val="dk1"/>
                </a:solidFill>
              </a:rPr>
              <a:t>interaction</a:t>
            </a:r>
            <a:r>
              <a:rPr lang="en">
                <a:solidFill>
                  <a:schemeClr val="dk1"/>
                </a:solidFill>
              </a:rPr>
              <a:t> and every piece of media they consume. Their social media algorithms are tailored to elicit those </a:t>
            </a:r>
            <a:r>
              <a:rPr lang="en">
                <a:solidFill>
                  <a:schemeClr val="dk1"/>
                </a:solidFill>
              </a:rPr>
              <a:t>feelings</a:t>
            </a:r>
            <a:r>
              <a:rPr lang="en">
                <a:solidFill>
                  <a:schemeClr val="dk1"/>
                </a:solidFill>
              </a:rPr>
              <a:t> of threat, anger, and disgust. </a:t>
            </a:r>
            <a:endParaRPr>
              <a:solidFill>
                <a:schemeClr val="dk1"/>
              </a:solidFill>
            </a:endParaRPr>
          </a:p>
          <a:p>
            <a:pPr indent="0" lvl="0" marL="0" rtl="0" algn="l">
              <a:spcBef>
                <a:spcPts val="1200"/>
              </a:spcBef>
              <a:spcAft>
                <a:spcPts val="1200"/>
              </a:spcAft>
              <a:buNone/>
            </a:pPr>
            <a:r>
              <a:rPr lang="en">
                <a:solidFill>
                  <a:schemeClr val="dk1"/>
                </a:solidFill>
              </a:rPr>
              <a:t>Here are some stories of how people got out:</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41"/>
          <p:cNvPicPr preferRelativeResize="0"/>
          <p:nvPr/>
        </p:nvPicPr>
        <p:blipFill>
          <a:blip r:embed="rId3">
            <a:alphaModFix/>
          </a:blip>
          <a:stretch>
            <a:fillRect/>
          </a:stretch>
        </p:blipFill>
        <p:spPr>
          <a:xfrm>
            <a:off x="92400" y="685800"/>
            <a:ext cx="4953001" cy="3962401"/>
          </a:xfrm>
          <a:prstGeom prst="rect">
            <a:avLst/>
          </a:prstGeom>
          <a:noFill/>
          <a:ln>
            <a:noFill/>
          </a:ln>
        </p:spPr>
      </p:pic>
      <p:sp>
        <p:nvSpPr>
          <p:cNvPr id="241" name="Google Shape;241;p41"/>
          <p:cNvSpPr txBox="1"/>
          <p:nvPr/>
        </p:nvSpPr>
        <p:spPr>
          <a:xfrm>
            <a:off x="100050" y="111450"/>
            <a:ext cx="878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Merriweather Medium"/>
                <a:ea typeface="Merriweather Medium"/>
                <a:cs typeface="Merriweather Medium"/>
                <a:sym typeface="Merriweather Medium"/>
              </a:rPr>
              <a:t>Monte Mader, Host of </a:t>
            </a:r>
            <a:r>
              <a:rPr i="1" lang="en" sz="1800">
                <a:solidFill>
                  <a:schemeClr val="dk2"/>
                </a:solidFill>
                <a:latin typeface="Merriweather Medium"/>
                <a:ea typeface="Merriweather Medium"/>
                <a:cs typeface="Merriweather Medium"/>
                <a:sym typeface="Merriweather Medium"/>
              </a:rPr>
              <a:t>Flipping Tables</a:t>
            </a:r>
            <a:r>
              <a:rPr lang="en" sz="1800">
                <a:solidFill>
                  <a:schemeClr val="dk2"/>
                </a:solidFill>
                <a:latin typeface="Merriweather Medium"/>
                <a:ea typeface="Merriweather Medium"/>
                <a:cs typeface="Merriweather Medium"/>
                <a:sym typeface="Merriweather Medium"/>
              </a:rPr>
              <a:t> and Singer for </a:t>
            </a:r>
            <a:r>
              <a:rPr i="1" lang="en" sz="1800">
                <a:solidFill>
                  <a:schemeClr val="dk2"/>
                </a:solidFill>
                <a:latin typeface="Merriweather Medium"/>
                <a:ea typeface="Merriweather Medium"/>
                <a:cs typeface="Merriweather Medium"/>
                <a:sym typeface="Merriweather Medium"/>
              </a:rPr>
              <a:t>Monte and the Monsters</a:t>
            </a:r>
            <a:endParaRPr i="1" sz="1800">
              <a:solidFill>
                <a:schemeClr val="dk2"/>
              </a:solidFill>
              <a:latin typeface="Merriweather Medium"/>
              <a:ea typeface="Merriweather Medium"/>
              <a:cs typeface="Merriweather Medium"/>
              <a:sym typeface="Merriweather Medium"/>
            </a:endParaRPr>
          </a:p>
        </p:txBody>
      </p:sp>
      <p:sp>
        <p:nvSpPr>
          <p:cNvPr id="242" name="Google Shape;242;p41"/>
          <p:cNvSpPr txBox="1"/>
          <p:nvPr/>
        </p:nvSpPr>
        <p:spPr>
          <a:xfrm>
            <a:off x="5186350" y="762950"/>
            <a:ext cx="3857700" cy="37866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AutoNum type="arabicPeriod"/>
            </a:pPr>
            <a:r>
              <a:rPr lang="en" sz="1800">
                <a:solidFill>
                  <a:schemeClr val="dk2"/>
                </a:solidFill>
              </a:rPr>
              <a:t>A friend at Liberty University who confronted her about a Confederate Flag Keychain she carried, asking her “how would black folks seeing that feel?”</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The sexual assault and resulting pregnancy a 12-year old girl with whom she was close. Having grown up being told that pregnancy can never result from rape, she delved into research around reproductive health.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782275" y="414850"/>
            <a:ext cx="3943350" cy="1162050"/>
          </a:xfrm>
          <a:prstGeom prst="rect">
            <a:avLst/>
          </a:prstGeom>
          <a:noFill/>
          <a:ln>
            <a:noFill/>
          </a:ln>
        </p:spPr>
      </p:pic>
      <p:pic>
        <p:nvPicPr>
          <p:cNvPr id="67" name="Google Shape;67;p15"/>
          <p:cNvPicPr preferRelativeResize="0"/>
          <p:nvPr/>
        </p:nvPicPr>
        <p:blipFill>
          <a:blip r:embed="rId4">
            <a:alphaModFix/>
          </a:blip>
          <a:stretch>
            <a:fillRect/>
          </a:stretch>
        </p:blipFill>
        <p:spPr>
          <a:xfrm>
            <a:off x="5758500" y="238550"/>
            <a:ext cx="2381250" cy="1409700"/>
          </a:xfrm>
          <a:prstGeom prst="rect">
            <a:avLst/>
          </a:prstGeom>
          <a:noFill/>
          <a:ln>
            <a:noFill/>
          </a:ln>
        </p:spPr>
      </p:pic>
      <p:pic>
        <p:nvPicPr>
          <p:cNvPr id="68" name="Google Shape;68;p15"/>
          <p:cNvPicPr preferRelativeResize="0"/>
          <p:nvPr/>
        </p:nvPicPr>
        <p:blipFill>
          <a:blip r:embed="rId5">
            <a:alphaModFix/>
          </a:blip>
          <a:stretch>
            <a:fillRect/>
          </a:stretch>
        </p:blipFill>
        <p:spPr>
          <a:xfrm>
            <a:off x="1265225" y="2472525"/>
            <a:ext cx="2466975" cy="1847850"/>
          </a:xfrm>
          <a:prstGeom prst="rect">
            <a:avLst/>
          </a:prstGeom>
          <a:noFill/>
          <a:ln>
            <a:noFill/>
          </a:ln>
        </p:spPr>
      </p:pic>
      <p:pic>
        <p:nvPicPr>
          <p:cNvPr id="69" name="Google Shape;69;p15"/>
          <p:cNvPicPr preferRelativeResize="0"/>
          <p:nvPr/>
        </p:nvPicPr>
        <p:blipFill>
          <a:blip r:embed="rId6">
            <a:alphaModFix/>
          </a:blip>
          <a:stretch>
            <a:fillRect/>
          </a:stretch>
        </p:blipFill>
        <p:spPr>
          <a:xfrm>
            <a:off x="5639438" y="2619500"/>
            <a:ext cx="2619375" cy="17430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2"/>
          <p:cNvPicPr preferRelativeResize="0"/>
          <p:nvPr/>
        </p:nvPicPr>
        <p:blipFill>
          <a:blip r:embed="rId3">
            <a:alphaModFix/>
          </a:blip>
          <a:stretch>
            <a:fillRect/>
          </a:stretch>
        </p:blipFill>
        <p:spPr>
          <a:xfrm>
            <a:off x="5733100" y="1061075"/>
            <a:ext cx="3139425" cy="3139425"/>
          </a:xfrm>
          <a:prstGeom prst="rect">
            <a:avLst/>
          </a:prstGeom>
          <a:noFill/>
          <a:ln>
            <a:noFill/>
          </a:ln>
        </p:spPr>
      </p:pic>
      <p:sp>
        <p:nvSpPr>
          <p:cNvPr id="248" name="Google Shape;248;p42"/>
          <p:cNvSpPr txBox="1"/>
          <p:nvPr/>
        </p:nvSpPr>
        <p:spPr>
          <a:xfrm>
            <a:off x="231450" y="308600"/>
            <a:ext cx="859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Merriweather Medium"/>
                <a:ea typeface="Merriweather Medium"/>
                <a:cs typeface="Merriweather Medium"/>
                <a:sym typeface="Merriweather Medium"/>
              </a:rPr>
              <a:t>Tim Whitaker, Host of </a:t>
            </a:r>
            <a:r>
              <a:rPr i="1" lang="en" sz="1800">
                <a:solidFill>
                  <a:schemeClr val="dk2"/>
                </a:solidFill>
                <a:latin typeface="Merriweather Medium"/>
                <a:ea typeface="Merriweather Medium"/>
                <a:cs typeface="Merriweather Medium"/>
                <a:sym typeface="Merriweather Medium"/>
              </a:rPr>
              <a:t>The New Evangelicals</a:t>
            </a:r>
            <a:r>
              <a:rPr lang="en" sz="1800">
                <a:solidFill>
                  <a:schemeClr val="dk2"/>
                </a:solidFill>
                <a:latin typeface="Merriweather Medium"/>
                <a:ea typeface="Merriweather Medium"/>
                <a:cs typeface="Merriweather Medium"/>
                <a:sym typeface="Merriweather Medium"/>
              </a:rPr>
              <a:t> Podcast</a:t>
            </a:r>
            <a:endParaRPr sz="1800">
              <a:solidFill>
                <a:schemeClr val="dk2"/>
              </a:solidFill>
              <a:latin typeface="Merriweather Medium"/>
              <a:ea typeface="Merriweather Medium"/>
              <a:cs typeface="Merriweather Medium"/>
              <a:sym typeface="Merriweather Medium"/>
            </a:endParaRPr>
          </a:p>
        </p:txBody>
      </p:sp>
      <p:sp>
        <p:nvSpPr>
          <p:cNvPr id="249" name="Google Shape;249;p42"/>
          <p:cNvSpPr txBox="1"/>
          <p:nvPr/>
        </p:nvSpPr>
        <p:spPr>
          <a:xfrm>
            <a:off x="428625" y="1243025"/>
            <a:ext cx="4937700" cy="270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700">
                <a:solidFill>
                  <a:schemeClr val="dk1"/>
                </a:solidFill>
                <a:latin typeface="Merriweather Medium"/>
                <a:ea typeface="Merriweather Medium"/>
                <a:cs typeface="Merriweather Medium"/>
                <a:sym typeface="Merriweather Medium"/>
              </a:rPr>
              <a:t>“It wasn't the people calling me a bigoted asshole online that got me to rethink my positions. It was friends. It was my first gay coworker I ever met that totally blew apart my preconceived notions of what it meant to be gay.</a:t>
            </a:r>
            <a:endParaRPr sz="1700">
              <a:solidFill>
                <a:schemeClr val="dk1"/>
              </a:solidFill>
              <a:latin typeface="Merriweather Medium"/>
              <a:ea typeface="Merriweather Medium"/>
              <a:cs typeface="Merriweather Medium"/>
              <a:sym typeface="Merriweather Medium"/>
            </a:endParaRPr>
          </a:p>
          <a:p>
            <a:pPr indent="0" lvl="0" marL="0" rtl="0" algn="l">
              <a:lnSpc>
                <a:spcPct val="115000"/>
              </a:lnSpc>
              <a:spcBef>
                <a:spcPts val="1200"/>
              </a:spcBef>
              <a:spcAft>
                <a:spcPts val="1200"/>
              </a:spcAft>
              <a:buClr>
                <a:schemeClr val="dk1"/>
              </a:buClr>
              <a:buSzPts val="1100"/>
              <a:buFont typeface="Arial"/>
              <a:buNone/>
            </a:pPr>
            <a:r>
              <a:rPr lang="en" sz="1700">
                <a:solidFill>
                  <a:schemeClr val="dk1"/>
                </a:solidFill>
                <a:latin typeface="Merriweather Medium"/>
                <a:ea typeface="Merriweather Medium"/>
                <a:cs typeface="Merriweather Medium"/>
                <a:sym typeface="Merriweather Medium"/>
              </a:rPr>
              <a:t>Those little seeds were planted that led me to be more and more curious.”</a:t>
            </a:r>
            <a:endParaRPr sz="1700">
              <a:solidFill>
                <a:schemeClr val="dk1"/>
              </a:solidFill>
              <a:latin typeface="Merriweather Medium"/>
              <a:ea typeface="Merriweather Medium"/>
              <a:cs typeface="Merriweather Medium"/>
              <a:sym typeface="Merriweather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Social Intuitionist Model - Disruptive Relationships</a:t>
            </a:r>
            <a:endParaRPr>
              <a:latin typeface="Merriweather Medium"/>
              <a:ea typeface="Merriweather Medium"/>
              <a:cs typeface="Merriweather Medium"/>
              <a:sym typeface="Merriweather Medium"/>
            </a:endParaRPr>
          </a:p>
        </p:txBody>
      </p:sp>
      <p:pic>
        <p:nvPicPr>
          <p:cNvPr id="255" name="Google Shape;255;p43"/>
          <p:cNvPicPr preferRelativeResize="0"/>
          <p:nvPr/>
        </p:nvPicPr>
        <p:blipFill>
          <a:blip r:embed="rId3">
            <a:alphaModFix/>
          </a:blip>
          <a:stretch>
            <a:fillRect/>
          </a:stretch>
        </p:blipFill>
        <p:spPr>
          <a:xfrm>
            <a:off x="1927275" y="1091475"/>
            <a:ext cx="5289449" cy="38209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259" name="Shape 259"/>
        <p:cNvGrpSpPr/>
        <p:nvPr/>
      </p:nvGrpSpPr>
      <p:grpSpPr>
        <a:xfrm>
          <a:off x="0" y="0"/>
          <a:ext cx="0" cy="0"/>
          <a:chOff x="0" y="0"/>
          <a:chExt cx="0" cy="0"/>
        </a:xfrm>
      </p:grpSpPr>
      <p:sp>
        <p:nvSpPr>
          <p:cNvPr id="260" name="Google Shape;260;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Bite Your Tongue - At Least At First</a:t>
            </a:r>
            <a:endParaRPr>
              <a:latin typeface="Merriweather Medium"/>
              <a:ea typeface="Merriweather Medium"/>
              <a:cs typeface="Merriweather Medium"/>
              <a:sym typeface="Merriweather Medium"/>
            </a:endParaRPr>
          </a:p>
        </p:txBody>
      </p:sp>
      <p:sp>
        <p:nvSpPr>
          <p:cNvPr id="261" name="Google Shape;261;p44"/>
          <p:cNvSpPr txBox="1"/>
          <p:nvPr>
            <p:ph idx="1" type="body"/>
          </p:nvPr>
        </p:nvSpPr>
        <p:spPr>
          <a:xfrm>
            <a:off x="311700" y="1152475"/>
            <a:ext cx="8520600" cy="388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“Friends can do for us what we cannot do for ourselves: they can challenge us, giving us new reasons and arguments that sometimes trigger new intuitions, thereby making it possible for us to change our minds.”</a:t>
            </a:r>
            <a:endParaRPr/>
          </a:p>
          <a:p>
            <a:pPr indent="0" lvl="0" marL="0" rtl="0" algn="l">
              <a:spcBef>
                <a:spcPts val="1200"/>
              </a:spcBef>
              <a:spcAft>
                <a:spcPts val="0"/>
              </a:spcAft>
              <a:buNone/>
            </a:pPr>
            <a:r>
              <a:rPr lang="en"/>
              <a:t>“We are terrible at seeking evidence that challenges our own beliefs, but other people do us this favor, just as we are quite good at finding errors in other people’s beliefs. When </a:t>
            </a:r>
            <a:r>
              <a:rPr lang="en"/>
              <a:t>discussion</a:t>
            </a:r>
            <a:r>
              <a:rPr lang="en"/>
              <a:t> are hostile, the odds of change are slight. The elephant leans away…But if there is affection, admiration, or a desire to please the other person, then the elephant leans towards that person and the rider tries to find the truth in the other person’s arguments.”</a:t>
            </a:r>
            <a:endParaRPr/>
          </a:p>
          <a:p>
            <a:pPr indent="0" lvl="0" marL="0" rtl="0" algn="l">
              <a:spcBef>
                <a:spcPts val="1200"/>
              </a:spcBef>
              <a:spcAft>
                <a:spcPts val="1200"/>
              </a:spcAft>
              <a:buNone/>
            </a:pPr>
            <a:r>
              <a:rPr lang="en" sz="1200"/>
              <a:t>Jonathan</a:t>
            </a:r>
            <a:r>
              <a:rPr lang="en" sz="1200"/>
              <a:t> Haidt, </a:t>
            </a:r>
            <a:r>
              <a:rPr i="1" lang="en" sz="1200"/>
              <a:t>The Righteous Mind</a:t>
            </a:r>
            <a:endParaRPr i="1"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5" name="Shape 265"/>
        <p:cNvGrpSpPr/>
        <p:nvPr/>
      </p:nvGrpSpPr>
      <p:grpSpPr>
        <a:xfrm>
          <a:off x="0" y="0"/>
          <a:ext cx="0" cy="0"/>
          <a:chOff x="0" y="0"/>
          <a:chExt cx="0" cy="0"/>
        </a:xfrm>
      </p:grpSpPr>
      <p:sp>
        <p:nvSpPr>
          <p:cNvPr id="266" name="Google Shape;266;p45"/>
          <p:cNvSpPr txBox="1"/>
          <p:nvPr>
            <p:ph type="title"/>
          </p:nvPr>
        </p:nvSpPr>
        <p:spPr>
          <a:xfrm>
            <a:off x="490250" y="450150"/>
            <a:ext cx="59451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solidFill>
                  <a:schemeClr val="lt1"/>
                </a:solidFill>
              </a:rPr>
              <a:t>There are two primary ways people break out of cults: </a:t>
            </a:r>
            <a:endParaRPr sz="2400">
              <a:solidFill>
                <a:schemeClr val="lt1"/>
              </a:solidFill>
            </a:endParaRPr>
          </a:p>
          <a:p>
            <a:pPr indent="0" lvl="0" marL="0" rtl="0" algn="l">
              <a:spcBef>
                <a:spcPts val="0"/>
              </a:spcBef>
              <a:spcAft>
                <a:spcPts val="0"/>
              </a:spcAft>
              <a:buNone/>
            </a:pPr>
            <a:r>
              <a:rPr lang="en" sz="2400">
                <a:solidFill>
                  <a:schemeClr val="lt1"/>
                </a:solidFill>
              </a:rPr>
              <a:t>1. A betrayal of their values so profound from within that it leads to disillusionment and a </a:t>
            </a:r>
            <a:r>
              <a:rPr lang="en" sz="2400">
                <a:solidFill>
                  <a:schemeClr val="lt1"/>
                </a:solidFill>
              </a:rPr>
              <a:t>regaining</a:t>
            </a:r>
            <a:r>
              <a:rPr lang="en" sz="2400">
                <a:solidFill>
                  <a:schemeClr val="lt1"/>
                </a:solidFill>
              </a:rPr>
              <a:t> of critical faculties, or </a:t>
            </a:r>
            <a:endParaRPr sz="2400">
              <a:solidFill>
                <a:schemeClr val="lt1"/>
              </a:solidFill>
            </a:endParaRPr>
          </a:p>
          <a:p>
            <a:pPr indent="0" lvl="0" marL="0" rtl="0" algn="l">
              <a:spcBef>
                <a:spcPts val="0"/>
              </a:spcBef>
              <a:spcAft>
                <a:spcPts val="0"/>
              </a:spcAft>
              <a:buNone/>
            </a:pPr>
            <a:r>
              <a:rPr lang="en" sz="2400">
                <a:solidFill>
                  <a:schemeClr val="lt1"/>
                </a:solidFill>
              </a:rPr>
              <a:t>2. A connection with someone outside of the cult that is more genuine than those within the cult. </a:t>
            </a:r>
            <a:endParaRPr sz="2400">
              <a:solidFill>
                <a:schemeClr val="lt1"/>
              </a:solidFill>
            </a:endParaRPr>
          </a:p>
        </p:txBody>
      </p:sp>
      <p:sp>
        <p:nvSpPr>
          <p:cNvPr id="267" name="Google Shape;267;p45"/>
          <p:cNvSpPr txBox="1"/>
          <p:nvPr/>
        </p:nvSpPr>
        <p:spPr>
          <a:xfrm>
            <a:off x="490250" y="4672000"/>
            <a:ext cx="8528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https://research.open.ac.uk/news/how-get-someone-out-cult-and-what-happens-afterwards</a:t>
            </a:r>
            <a:endParaRPr sz="1200">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271" name="Shape 271"/>
        <p:cNvGrpSpPr/>
        <p:nvPr/>
      </p:nvGrpSpPr>
      <p:grpSpPr>
        <a:xfrm>
          <a:off x="0" y="0"/>
          <a:ext cx="0" cy="0"/>
          <a:chOff x="0" y="0"/>
          <a:chExt cx="0" cy="0"/>
        </a:xfrm>
      </p:grpSpPr>
      <p:sp>
        <p:nvSpPr>
          <p:cNvPr id="272" name="Google Shape;272;p46"/>
          <p:cNvSpPr txBox="1"/>
          <p:nvPr>
            <p:ph idx="1" type="body"/>
          </p:nvPr>
        </p:nvSpPr>
        <p:spPr>
          <a:xfrm>
            <a:off x="311700" y="308600"/>
            <a:ext cx="8520600" cy="46278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People with conservative dispositions are primed for a fight, both by the rhetoric at work in their echo chambers, and possibly also by their very brain structure.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Going on the offensive, especially when they say something offensive, is a temptation we have to resist until such a point where trust, connection, and empathy has been built. Model </a:t>
            </a:r>
            <a:r>
              <a:rPr lang="en" sz="2000">
                <a:solidFill>
                  <a:schemeClr val="dk1"/>
                </a:solidFill>
              </a:rPr>
              <a:t>curiosity</a:t>
            </a:r>
            <a:r>
              <a:rPr lang="en" sz="2000">
                <a:solidFill>
                  <a:schemeClr val="dk1"/>
                </a:solidFill>
              </a:rPr>
              <a:t>, and invite them into it.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Ask questions about why they feel the way they do, express that you have had different experiences, and if you feel like you must disagree, do so in a way that suggests you wish to continue to have a relationship, whatever the nature of that relationship may be.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Remember, it’s hard to hate up close. Love them better than the cult. </a:t>
            </a:r>
            <a:endParaRPr sz="20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15C"/>
            </a:gs>
          </a:gsLst>
          <a:lin ang="5400012" scaled="0"/>
        </a:gradFill>
      </p:bgPr>
    </p:bg>
    <p:spTree>
      <p:nvGrpSpPr>
        <p:cNvPr id="276" name="Shape 276"/>
        <p:cNvGrpSpPr/>
        <p:nvPr/>
      </p:nvGrpSpPr>
      <p:grpSpPr>
        <a:xfrm>
          <a:off x="0" y="0"/>
          <a:ext cx="0" cy="0"/>
          <a:chOff x="0" y="0"/>
          <a:chExt cx="0" cy="0"/>
        </a:xfrm>
      </p:grpSpPr>
      <p:sp>
        <p:nvSpPr>
          <p:cNvPr id="277" name="Google Shape;277;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How to Respond to the Theology</a:t>
            </a:r>
            <a:endParaRPr>
              <a:latin typeface="Merriweather Medium"/>
              <a:ea typeface="Merriweather Medium"/>
              <a:cs typeface="Merriweather Medium"/>
              <a:sym typeface="Merriweather Medium"/>
            </a:endParaRPr>
          </a:p>
        </p:txBody>
      </p:sp>
      <p:sp>
        <p:nvSpPr>
          <p:cNvPr id="278" name="Google Shape;278;p47"/>
          <p:cNvSpPr txBox="1"/>
          <p:nvPr>
            <p:ph idx="1" type="body"/>
          </p:nvPr>
        </p:nvSpPr>
        <p:spPr>
          <a:xfrm>
            <a:off x="311700" y="1131950"/>
            <a:ext cx="8520600" cy="376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Merriweather Medium"/>
                <a:ea typeface="Merriweather Medium"/>
                <a:cs typeface="Merriweather Medium"/>
                <a:sym typeface="Merriweather Medium"/>
              </a:rPr>
              <a:t>Christian Nationalists have what most other Christian-identifying </a:t>
            </a:r>
            <a:r>
              <a:rPr lang="en">
                <a:solidFill>
                  <a:schemeClr val="dk1"/>
                </a:solidFill>
                <a:latin typeface="Merriweather Medium"/>
                <a:ea typeface="Merriweather Medium"/>
                <a:cs typeface="Merriweather Medium"/>
                <a:sym typeface="Merriweather Medium"/>
              </a:rPr>
              <a:t>people</a:t>
            </a:r>
            <a:r>
              <a:rPr lang="en">
                <a:solidFill>
                  <a:schemeClr val="dk1"/>
                </a:solidFill>
                <a:latin typeface="Merriweather Medium"/>
                <a:ea typeface="Merriweather Medium"/>
                <a:cs typeface="Merriweather Medium"/>
                <a:sym typeface="Merriweather Medium"/>
              </a:rPr>
              <a:t> would </a:t>
            </a:r>
            <a:r>
              <a:rPr lang="en">
                <a:solidFill>
                  <a:schemeClr val="dk1"/>
                </a:solidFill>
                <a:latin typeface="Merriweather Medium"/>
                <a:ea typeface="Merriweather Medium"/>
                <a:cs typeface="Merriweather Medium"/>
                <a:sym typeface="Merriweather Medium"/>
              </a:rPr>
              <a:t>consider</a:t>
            </a:r>
            <a:r>
              <a:rPr lang="en">
                <a:solidFill>
                  <a:schemeClr val="dk1"/>
                </a:solidFill>
                <a:latin typeface="Merriweather Medium"/>
                <a:ea typeface="Merriweather Medium"/>
                <a:cs typeface="Merriweather Medium"/>
                <a:sym typeface="Merriweather Medium"/>
              </a:rPr>
              <a:t> a regressive view of the Bible, </a:t>
            </a:r>
            <a:r>
              <a:rPr lang="en">
                <a:solidFill>
                  <a:schemeClr val="dk1"/>
                </a:solidFill>
                <a:latin typeface="Merriweather Medium"/>
                <a:ea typeface="Merriweather Medium"/>
                <a:cs typeface="Merriweather Medium"/>
                <a:sym typeface="Merriweather Medium"/>
              </a:rPr>
              <a:t>which</a:t>
            </a:r>
            <a:r>
              <a:rPr lang="en">
                <a:solidFill>
                  <a:schemeClr val="dk1"/>
                </a:solidFill>
                <a:latin typeface="Merriweather Medium"/>
                <a:ea typeface="Merriweather Medium"/>
                <a:cs typeface="Merriweather Medium"/>
                <a:sym typeface="Merriweather Medium"/>
              </a:rPr>
              <a:t> uplifts the Levitical laws over the teachings of Jesus - though they are often blind to this fact. </a:t>
            </a:r>
            <a:endParaRPr>
              <a:solidFill>
                <a:schemeClr val="dk1"/>
              </a:solidFill>
              <a:latin typeface="Merriweather Medium"/>
              <a:ea typeface="Merriweather Medium"/>
              <a:cs typeface="Merriweather Medium"/>
              <a:sym typeface="Merriweather Medium"/>
            </a:endParaRPr>
          </a:p>
          <a:p>
            <a:pPr indent="0" lvl="0" marL="0" rtl="0" algn="l">
              <a:spcBef>
                <a:spcPts val="1200"/>
              </a:spcBef>
              <a:spcAft>
                <a:spcPts val="0"/>
              </a:spcAft>
              <a:buNone/>
            </a:pPr>
            <a:r>
              <a:rPr lang="en">
                <a:solidFill>
                  <a:schemeClr val="dk1"/>
                </a:solidFill>
                <a:latin typeface="Merriweather Medium"/>
                <a:ea typeface="Merriweather Medium"/>
                <a:cs typeface="Merriweather Medium"/>
                <a:sym typeface="Merriweather Medium"/>
              </a:rPr>
              <a:t>They call for the Ten Commandments to be displayed in classrooms, but not the Sermon on the Mount. </a:t>
            </a:r>
            <a:endParaRPr>
              <a:solidFill>
                <a:schemeClr val="dk1"/>
              </a:solidFill>
              <a:latin typeface="Merriweather Medium"/>
              <a:ea typeface="Merriweather Medium"/>
              <a:cs typeface="Merriweather Medium"/>
              <a:sym typeface="Merriweather Medium"/>
            </a:endParaRPr>
          </a:p>
          <a:p>
            <a:pPr indent="0" lvl="0" marL="0" rtl="0" algn="l">
              <a:spcBef>
                <a:spcPts val="1200"/>
              </a:spcBef>
              <a:spcAft>
                <a:spcPts val="0"/>
              </a:spcAft>
              <a:buNone/>
            </a:pPr>
            <a:r>
              <a:rPr lang="en">
                <a:solidFill>
                  <a:schemeClr val="dk1"/>
                </a:solidFill>
                <a:latin typeface="Merriweather Medium"/>
                <a:ea typeface="Merriweather Medium"/>
                <a:cs typeface="Merriweather Medium"/>
                <a:sym typeface="Merriweather Medium"/>
              </a:rPr>
              <a:t>Fundamentally, their hypermasculine, dominating, hierarchical theology cannot square with the teachings of Jesus, nor the teachings of the Hebrew prophets. </a:t>
            </a:r>
            <a:endParaRPr>
              <a:solidFill>
                <a:schemeClr val="dk1"/>
              </a:solidFill>
              <a:latin typeface="Merriweather Medium"/>
              <a:ea typeface="Merriweather Medium"/>
              <a:cs typeface="Merriweather Medium"/>
              <a:sym typeface="Merriweather Medium"/>
            </a:endParaRPr>
          </a:p>
          <a:p>
            <a:pPr indent="0" lvl="0" marL="0" rtl="0" algn="l">
              <a:spcBef>
                <a:spcPts val="1200"/>
              </a:spcBef>
              <a:spcAft>
                <a:spcPts val="1200"/>
              </a:spcAft>
              <a:buNone/>
            </a:pPr>
            <a:r>
              <a:rPr lang="en">
                <a:solidFill>
                  <a:schemeClr val="dk1"/>
                </a:solidFill>
                <a:latin typeface="Merriweather Medium"/>
                <a:ea typeface="Merriweather Medium"/>
                <a:cs typeface="Merriweather Medium"/>
                <a:sym typeface="Merriweather Medium"/>
              </a:rPr>
              <a:t>A level of scriptural literacy is critical here. We need to be able to speak their language, and reclaim the narrative of the Bible from the Christian Right.</a:t>
            </a:r>
            <a:endParaRPr>
              <a:solidFill>
                <a:schemeClr val="dk1"/>
              </a:solidFill>
              <a:latin typeface="Merriweather Medium"/>
              <a:ea typeface="Merriweather Medium"/>
              <a:cs typeface="Merriweather Medium"/>
              <a:sym typeface="Merriweather Medium"/>
            </a:endParaRPr>
          </a:p>
        </p:txBody>
      </p:sp>
      <p:pic>
        <p:nvPicPr>
          <p:cNvPr descr="Tablets of ten commandments  Color (Provided by Getty Images)" id="279" name="Google Shape;279;p47"/>
          <p:cNvPicPr preferRelativeResize="0"/>
          <p:nvPr/>
        </p:nvPicPr>
        <p:blipFill>
          <a:blip r:embed="rId3">
            <a:alphaModFix/>
          </a:blip>
          <a:stretch>
            <a:fillRect/>
          </a:stretch>
        </p:blipFill>
        <p:spPr>
          <a:xfrm>
            <a:off x="7850850" y="0"/>
            <a:ext cx="1293148" cy="12072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080BB"/>
            </a:gs>
          </a:gsLst>
          <a:path path="circle">
            <a:fillToRect b="50%" l="50%" r="50%" t="50%"/>
          </a:path>
          <a:tileRect/>
        </a:gradFill>
      </p:bgPr>
    </p:bg>
    <p:spTree>
      <p:nvGrpSpPr>
        <p:cNvPr id="283" name="Shape 283"/>
        <p:cNvGrpSpPr/>
        <p:nvPr/>
      </p:nvGrpSpPr>
      <p:grpSpPr>
        <a:xfrm>
          <a:off x="0" y="0"/>
          <a:ext cx="0" cy="0"/>
          <a:chOff x="0" y="0"/>
          <a:chExt cx="0" cy="0"/>
        </a:xfrm>
      </p:grpSpPr>
      <p:sp>
        <p:nvSpPr>
          <p:cNvPr id="284" name="Google Shape;284;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Jesus’ Relation to Biblical Law</a:t>
            </a:r>
            <a:endParaRPr>
              <a:latin typeface="Merriweather Medium"/>
              <a:ea typeface="Merriweather Medium"/>
              <a:cs typeface="Merriweather Medium"/>
              <a:sym typeface="Merriweather Medium"/>
            </a:endParaRPr>
          </a:p>
        </p:txBody>
      </p:sp>
      <p:sp>
        <p:nvSpPr>
          <p:cNvPr id="285" name="Google Shape;285;p48"/>
          <p:cNvSpPr txBox="1"/>
          <p:nvPr>
            <p:ph idx="1" type="body"/>
          </p:nvPr>
        </p:nvSpPr>
        <p:spPr>
          <a:xfrm>
            <a:off x="311700" y="977275"/>
            <a:ext cx="8520600" cy="3928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dk1"/>
                </a:solidFill>
              </a:rPr>
              <a:t>In Matthew 5:17, Jesus says “Do not think that I have come to abolish the Law or the Prophets; I have come not to abolish, but to fulfill. For truly I tell you, until heaven and earth pass away, not one letter, not one stroke of a letter, will pass from the law until all is accomplished. CN’s often interpret this in terms of the Old Testament remaining applicable, but could also be understood as being brought to completion.</a:t>
            </a:r>
            <a:endParaRPr>
              <a:solidFill>
                <a:schemeClr val="dk1"/>
              </a:solidFill>
            </a:endParaRPr>
          </a:p>
          <a:p>
            <a:pPr indent="0" lvl="0" marL="0" rtl="0" algn="l">
              <a:spcBef>
                <a:spcPts val="1200"/>
              </a:spcBef>
              <a:spcAft>
                <a:spcPts val="0"/>
              </a:spcAft>
              <a:buNone/>
            </a:pPr>
            <a:r>
              <a:rPr lang="en">
                <a:solidFill>
                  <a:schemeClr val="dk1"/>
                </a:solidFill>
              </a:rPr>
              <a:t>Matthew’s gospel, often called “The Gospel to the Jews,” pays special attention to how Jesus fulfills certain prophecies, such as his being a Nazarene, or his tendency to speak in parables; it also shows Jesus as having the authority to reinterpret the Law. </a:t>
            </a:r>
            <a:endParaRPr>
              <a:solidFill>
                <a:schemeClr val="dk1"/>
              </a:solidFill>
            </a:endParaRPr>
          </a:p>
          <a:p>
            <a:pPr indent="0" lvl="0" marL="0" rtl="0" algn="l">
              <a:spcBef>
                <a:spcPts val="1200"/>
              </a:spcBef>
              <a:spcAft>
                <a:spcPts val="1200"/>
              </a:spcAft>
              <a:buNone/>
            </a:pPr>
            <a:r>
              <a:rPr lang="en">
                <a:solidFill>
                  <a:schemeClr val="dk1"/>
                </a:solidFill>
              </a:rPr>
              <a:t>Finally, Jesus establishes a New Covenant at the Last Supper, and on the cross says, “It is finished.” According to their own theology, Jesus is the last word on biblical morality. </a:t>
            </a: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289" name="Shape 289"/>
        <p:cNvGrpSpPr/>
        <p:nvPr/>
      </p:nvGrpSpPr>
      <p:grpSpPr>
        <a:xfrm>
          <a:off x="0" y="0"/>
          <a:ext cx="0" cy="0"/>
          <a:chOff x="0" y="0"/>
          <a:chExt cx="0" cy="0"/>
        </a:xfrm>
      </p:grpSpPr>
      <p:sp>
        <p:nvSpPr>
          <p:cNvPr id="290" name="Google Shape;290;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Remember:</a:t>
            </a:r>
            <a:endParaRPr>
              <a:latin typeface="Merriweather Medium"/>
              <a:ea typeface="Merriweather Medium"/>
              <a:cs typeface="Merriweather Medium"/>
              <a:sym typeface="Merriweather Medium"/>
            </a:endParaRPr>
          </a:p>
        </p:txBody>
      </p:sp>
      <p:sp>
        <p:nvSpPr>
          <p:cNvPr id="291" name="Google Shape;291;p49"/>
          <p:cNvSpPr txBox="1"/>
          <p:nvPr>
            <p:ph idx="1" type="body"/>
          </p:nvPr>
        </p:nvSpPr>
        <p:spPr>
          <a:xfrm>
            <a:off x="311700" y="1152475"/>
            <a:ext cx="8520600" cy="387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Merriweather Medium"/>
                <a:ea typeface="Merriweather Medium"/>
                <a:cs typeface="Merriweather Medium"/>
                <a:sym typeface="Merriweather Medium"/>
              </a:rPr>
              <a:t>KEEP FIGHTING. KEEP LOVING.</a:t>
            </a:r>
            <a:endParaRPr>
              <a:solidFill>
                <a:schemeClr val="dk1"/>
              </a:solidFill>
              <a:latin typeface="Merriweather Medium"/>
              <a:ea typeface="Merriweather Medium"/>
              <a:cs typeface="Merriweather Medium"/>
              <a:sym typeface="Merriweather Medium"/>
            </a:endParaRPr>
          </a:p>
          <a:p>
            <a:pPr indent="0" lvl="0" marL="0" rtl="0" algn="l">
              <a:spcBef>
                <a:spcPts val="1200"/>
              </a:spcBef>
              <a:spcAft>
                <a:spcPts val="0"/>
              </a:spcAft>
              <a:buNone/>
            </a:pPr>
            <a:r>
              <a:rPr lang="en">
                <a:solidFill>
                  <a:schemeClr val="dk1"/>
                </a:solidFill>
                <a:latin typeface="Merriweather Medium"/>
                <a:ea typeface="Merriweather Medium"/>
                <a:cs typeface="Merriweather Medium"/>
                <a:sym typeface="Merriweather Medium"/>
              </a:rPr>
              <a:t>We must operate on both the personal and the social </a:t>
            </a:r>
            <a:r>
              <a:rPr lang="en">
                <a:solidFill>
                  <a:schemeClr val="dk1"/>
                </a:solidFill>
                <a:latin typeface="Merriweather Medium"/>
                <a:ea typeface="Merriweather Medium"/>
                <a:cs typeface="Merriweather Medium"/>
                <a:sym typeface="Merriweather Medium"/>
              </a:rPr>
              <a:t>level, with grace for people and fierce opposition towards systems of oppression, as modeled by prophetic figures throughout history, like Jesus. </a:t>
            </a:r>
            <a:endParaRPr>
              <a:solidFill>
                <a:schemeClr val="dk1"/>
              </a:solidFill>
              <a:latin typeface="Merriweather Medium"/>
              <a:ea typeface="Merriweather Medium"/>
              <a:cs typeface="Merriweather Medium"/>
              <a:sym typeface="Merriweather Medium"/>
            </a:endParaRPr>
          </a:p>
          <a:p>
            <a:pPr indent="0" lvl="0" marL="0" rtl="0" algn="l">
              <a:spcBef>
                <a:spcPts val="1200"/>
              </a:spcBef>
              <a:spcAft>
                <a:spcPts val="0"/>
              </a:spcAft>
              <a:buNone/>
            </a:pPr>
            <a:r>
              <a:rPr lang="en">
                <a:solidFill>
                  <a:schemeClr val="dk1"/>
                </a:solidFill>
                <a:latin typeface="Merriweather Medium"/>
                <a:ea typeface="Merriweather Medium"/>
                <a:cs typeface="Merriweather Medium"/>
                <a:sym typeface="Merriweather Medium"/>
              </a:rPr>
              <a:t>Flip Tables.</a:t>
            </a:r>
            <a:endParaRPr>
              <a:solidFill>
                <a:schemeClr val="dk1"/>
              </a:solidFill>
              <a:latin typeface="Merriweather Medium"/>
              <a:ea typeface="Merriweather Medium"/>
              <a:cs typeface="Merriweather Medium"/>
              <a:sym typeface="Merriweather Medium"/>
            </a:endParaRPr>
          </a:p>
          <a:p>
            <a:pPr indent="0" lvl="0" marL="0" rtl="0" algn="l">
              <a:spcBef>
                <a:spcPts val="1200"/>
              </a:spcBef>
              <a:spcAft>
                <a:spcPts val="0"/>
              </a:spcAft>
              <a:buNone/>
            </a:pPr>
            <a:r>
              <a:rPr lang="en">
                <a:solidFill>
                  <a:schemeClr val="dk1"/>
                </a:solidFill>
                <a:latin typeface="Merriweather Medium"/>
                <a:ea typeface="Merriweather Medium"/>
                <a:cs typeface="Merriweather Medium"/>
                <a:sym typeface="Merriweather Medium"/>
              </a:rPr>
              <a:t>Welcome the stranger.</a:t>
            </a:r>
            <a:endParaRPr>
              <a:solidFill>
                <a:schemeClr val="dk1"/>
              </a:solidFill>
              <a:latin typeface="Merriweather Medium"/>
              <a:ea typeface="Merriweather Medium"/>
              <a:cs typeface="Merriweather Medium"/>
              <a:sym typeface="Merriweather Medium"/>
            </a:endParaRPr>
          </a:p>
          <a:p>
            <a:pPr indent="0" lvl="0" marL="0" rtl="0" algn="l">
              <a:spcBef>
                <a:spcPts val="1200"/>
              </a:spcBef>
              <a:spcAft>
                <a:spcPts val="0"/>
              </a:spcAft>
              <a:buNone/>
            </a:pPr>
            <a:r>
              <a:rPr lang="en">
                <a:solidFill>
                  <a:schemeClr val="dk1"/>
                </a:solidFill>
                <a:latin typeface="Merriweather Medium"/>
                <a:ea typeface="Merriweather Medium"/>
                <a:cs typeface="Merriweather Medium"/>
                <a:sym typeface="Merriweather Medium"/>
              </a:rPr>
              <a:t>Call out hypocrisy.</a:t>
            </a:r>
            <a:endParaRPr>
              <a:solidFill>
                <a:schemeClr val="dk1"/>
              </a:solidFill>
              <a:latin typeface="Merriweather Medium"/>
              <a:ea typeface="Merriweather Medium"/>
              <a:cs typeface="Merriweather Medium"/>
              <a:sym typeface="Merriweather Medium"/>
            </a:endParaRPr>
          </a:p>
          <a:p>
            <a:pPr indent="0" lvl="0" marL="0" rtl="0" algn="l">
              <a:spcBef>
                <a:spcPts val="1200"/>
              </a:spcBef>
              <a:spcAft>
                <a:spcPts val="1200"/>
              </a:spcAft>
              <a:buNone/>
            </a:pPr>
            <a:r>
              <a:rPr lang="en">
                <a:solidFill>
                  <a:schemeClr val="dk1"/>
                </a:solidFill>
                <a:latin typeface="Merriweather Medium"/>
                <a:ea typeface="Merriweather Medium"/>
                <a:cs typeface="Merriweather Medium"/>
                <a:sym typeface="Merriweather Medium"/>
              </a:rPr>
              <a:t>Set the prisoners free.</a:t>
            </a:r>
            <a:endParaRPr>
              <a:solidFill>
                <a:schemeClr val="dk1"/>
              </a:solidFill>
              <a:latin typeface="Merriweather Medium"/>
              <a:ea typeface="Merriweather Medium"/>
              <a:cs typeface="Merriweather Medium"/>
              <a:sym typeface="Merriweather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5" name="Shape 295"/>
        <p:cNvGrpSpPr/>
        <p:nvPr/>
      </p:nvGrpSpPr>
      <p:grpSpPr>
        <a:xfrm>
          <a:off x="0" y="0"/>
          <a:ext cx="0" cy="0"/>
          <a:chOff x="0" y="0"/>
          <a:chExt cx="0" cy="0"/>
        </a:xfrm>
      </p:grpSpPr>
      <p:sp>
        <p:nvSpPr>
          <p:cNvPr id="296" name="Google Shape;296;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Unitarian Universalism’s Role</a:t>
            </a:r>
            <a:endParaRPr>
              <a:solidFill>
                <a:srgbClr val="FF0000"/>
              </a:solidFill>
            </a:endParaRPr>
          </a:p>
        </p:txBody>
      </p:sp>
      <p:sp>
        <p:nvSpPr>
          <p:cNvPr id="297" name="Google Shape;297;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FF0000"/>
                </a:solidFill>
              </a:rPr>
              <a:t>We model community in the midst of holding disparate theologies.</a:t>
            </a:r>
            <a:endParaRPr sz="2200">
              <a:solidFill>
                <a:srgbClr val="FF0000"/>
              </a:solidFill>
            </a:endParaRPr>
          </a:p>
          <a:p>
            <a:pPr indent="0" lvl="0" marL="0" rtl="0" algn="l">
              <a:spcBef>
                <a:spcPts val="1200"/>
              </a:spcBef>
              <a:spcAft>
                <a:spcPts val="0"/>
              </a:spcAft>
              <a:buNone/>
            </a:pPr>
            <a:r>
              <a:rPr lang="en" sz="2200">
                <a:solidFill>
                  <a:srgbClr val="FF0000"/>
                </a:solidFill>
              </a:rPr>
              <a:t>We honor the plurality of human experience. </a:t>
            </a:r>
            <a:endParaRPr sz="2200">
              <a:solidFill>
                <a:srgbClr val="FF0000"/>
              </a:solidFill>
            </a:endParaRPr>
          </a:p>
          <a:p>
            <a:pPr indent="0" lvl="0" marL="0" rtl="0" algn="l">
              <a:spcBef>
                <a:spcPts val="1200"/>
              </a:spcBef>
              <a:spcAft>
                <a:spcPts val="0"/>
              </a:spcAft>
              <a:buNone/>
            </a:pPr>
            <a:r>
              <a:rPr lang="en" sz="2200">
                <a:solidFill>
                  <a:srgbClr val="FF0000"/>
                </a:solidFill>
              </a:rPr>
              <a:t>Our roots are in the Christian tradition, and thus we have claim to these texts.</a:t>
            </a:r>
            <a:endParaRPr sz="2200">
              <a:solidFill>
                <a:srgbClr val="FF0000"/>
              </a:solidFill>
            </a:endParaRPr>
          </a:p>
          <a:p>
            <a:pPr indent="0" lvl="0" marL="0" rtl="0" algn="l">
              <a:spcBef>
                <a:spcPts val="1200"/>
              </a:spcBef>
              <a:spcAft>
                <a:spcPts val="0"/>
              </a:spcAft>
              <a:buNone/>
            </a:pPr>
            <a:r>
              <a:rPr lang="en" sz="2200">
                <a:solidFill>
                  <a:srgbClr val="FF0000"/>
                </a:solidFill>
              </a:rPr>
              <a:t> We embody the social gospel in our embodied service - centering the marginalized, uplifting the needs of the many, protecting the vulnerable, and sharing our resources. </a:t>
            </a:r>
            <a:endParaRPr sz="2200">
              <a:solidFill>
                <a:srgbClr val="FF0000"/>
              </a:solidFill>
            </a:endParaRPr>
          </a:p>
          <a:p>
            <a:pPr indent="0" lvl="0" marL="0" rtl="0" algn="l">
              <a:spcBef>
                <a:spcPts val="1200"/>
              </a:spcBef>
              <a:spcAft>
                <a:spcPts val="120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303" name="Google Shape;303;p51"/>
          <p:cNvSpPr txBox="1"/>
          <p:nvPr>
            <p:ph idx="1" type="body"/>
          </p:nvPr>
        </p:nvSpPr>
        <p:spPr>
          <a:xfrm>
            <a:off x="311700" y="1152475"/>
            <a:ext cx="8520600" cy="3836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Podcasts:</a:t>
            </a:r>
            <a:endParaRPr/>
          </a:p>
          <a:p>
            <a:pPr indent="0" lvl="0" marL="0" rtl="0" algn="l">
              <a:spcBef>
                <a:spcPts val="1200"/>
              </a:spcBef>
              <a:spcAft>
                <a:spcPts val="0"/>
              </a:spcAft>
              <a:buNone/>
            </a:pPr>
            <a:r>
              <a:rPr i="1" lang="en"/>
              <a:t>Flipping Tables; The New Evangelicals; The Tim &amp; April Show</a:t>
            </a:r>
            <a:endParaRPr i="1"/>
          </a:p>
          <a:p>
            <a:pPr indent="0" lvl="0" marL="0" rtl="0" algn="l">
              <a:spcBef>
                <a:spcPts val="1200"/>
              </a:spcBef>
              <a:spcAft>
                <a:spcPts val="0"/>
              </a:spcAft>
              <a:buNone/>
            </a:pPr>
            <a:r>
              <a:rPr lang="en"/>
              <a:t>Books:</a:t>
            </a:r>
            <a:endParaRPr/>
          </a:p>
          <a:p>
            <a:pPr indent="0" lvl="0" marL="0" rtl="0" algn="l">
              <a:spcBef>
                <a:spcPts val="1200"/>
              </a:spcBef>
              <a:spcAft>
                <a:spcPts val="0"/>
              </a:spcAft>
              <a:buNone/>
            </a:pPr>
            <a:r>
              <a:rPr i="1" lang="en"/>
              <a:t>The Psychology of Christian Nationalism</a:t>
            </a:r>
            <a:r>
              <a:rPr lang="en"/>
              <a:t> by Pamela Cooper-White</a:t>
            </a:r>
            <a:endParaRPr/>
          </a:p>
          <a:p>
            <a:pPr indent="0" lvl="0" marL="0" rtl="0" algn="l">
              <a:spcBef>
                <a:spcPts val="1200"/>
              </a:spcBef>
              <a:spcAft>
                <a:spcPts val="0"/>
              </a:spcAft>
              <a:buNone/>
            </a:pPr>
            <a:r>
              <a:rPr i="1" lang="en"/>
              <a:t>Jesus and John Wayne</a:t>
            </a:r>
            <a:r>
              <a:rPr lang="en"/>
              <a:t> by Kristin Kobes Du Mez</a:t>
            </a:r>
            <a:endParaRPr/>
          </a:p>
          <a:p>
            <a:pPr indent="0" lvl="0" marL="0" rtl="0" algn="l">
              <a:spcBef>
                <a:spcPts val="1200"/>
              </a:spcBef>
              <a:spcAft>
                <a:spcPts val="0"/>
              </a:spcAft>
              <a:buNone/>
            </a:pPr>
            <a:r>
              <a:rPr i="1" lang="en"/>
              <a:t>The False White Gospel</a:t>
            </a:r>
            <a:r>
              <a:rPr lang="en"/>
              <a:t> by Jim Wallis</a:t>
            </a:r>
            <a:endParaRPr/>
          </a:p>
          <a:p>
            <a:pPr indent="0" lvl="0" marL="0" rtl="0" algn="l">
              <a:spcBef>
                <a:spcPts val="1200"/>
              </a:spcBef>
              <a:spcAft>
                <a:spcPts val="0"/>
              </a:spcAft>
              <a:buNone/>
            </a:pPr>
            <a:r>
              <a:rPr i="1" lang="en"/>
              <a:t>The Righteous Mind: Why Good People are Divided by Politics and Religion</a:t>
            </a:r>
            <a:r>
              <a:rPr lang="en"/>
              <a:t> by Jonathan Haidt</a:t>
            </a:r>
            <a:endParaRPr/>
          </a:p>
          <a:p>
            <a:pPr indent="0" lvl="0" marL="0" rtl="0" algn="l">
              <a:spcBef>
                <a:spcPts val="1200"/>
              </a:spcBef>
              <a:spcAft>
                <a:spcPts val="1200"/>
              </a:spcAft>
              <a:buNone/>
            </a:pPr>
            <a:r>
              <a:rPr i="1" lang="en"/>
              <a:t>Separation of Church and Hate</a:t>
            </a:r>
            <a:r>
              <a:rPr lang="en"/>
              <a:t> by John Fugelsang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2367625" y="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Part 1: Theology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SemiBold"/>
                <a:ea typeface="Merriweather SemiBold"/>
                <a:cs typeface="Merriweather SemiBold"/>
                <a:sym typeface="Merriweather SemiBold"/>
              </a:rPr>
              <a:t>What is Christian Nationalism?</a:t>
            </a:r>
            <a:endParaRPr>
              <a:latin typeface="Merriweather SemiBold"/>
              <a:ea typeface="Merriweather SemiBold"/>
              <a:cs typeface="Merriweather SemiBold"/>
              <a:sym typeface="Merriweather SemiBold"/>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Sociologists Andrew Whitehead and Samuel Perry offer this definition:</a:t>
            </a:r>
            <a:endParaRPr/>
          </a:p>
          <a:p>
            <a:pPr indent="0" lvl="0" marL="0" rtl="0" algn="l">
              <a:spcBef>
                <a:spcPts val="1200"/>
              </a:spcBef>
              <a:spcAft>
                <a:spcPts val="0"/>
              </a:spcAft>
              <a:buNone/>
            </a:pPr>
            <a:r>
              <a:rPr lang="en"/>
              <a:t>“Christian Nationalism is a cultural framework - a collection of myths, traditions, symbols, narratives and value systems - that idealizes and advocates a fusion of Christianity with American civic life.” </a:t>
            </a:r>
            <a:endParaRPr/>
          </a:p>
          <a:p>
            <a:pPr indent="0" lvl="0" marL="0" rtl="0" algn="l">
              <a:spcBef>
                <a:spcPts val="1200"/>
              </a:spcBef>
              <a:spcAft>
                <a:spcPts val="1200"/>
              </a:spcAft>
              <a:buNone/>
            </a:pPr>
            <a:r>
              <a:rPr lang="en"/>
              <a:t>It “paradoxically holds America as sacred in God’s sight while viewing its future as tenuous and bleak. It valorizes conquests in America’s name and blood shed in its defense. It idealizes relations marked by clear (metaphorical or physical) boundaries and </a:t>
            </a:r>
            <a:r>
              <a:rPr lang="en"/>
              <a:t>hierarchies</a:t>
            </a:r>
            <a:r>
              <a:rPr lang="en"/>
              <a:t> in both the private and public realms. It baptizes </a:t>
            </a:r>
            <a:r>
              <a:rPr lang="en"/>
              <a:t>authoritarian</a:t>
            </a:r>
            <a:r>
              <a:rPr lang="en"/>
              <a:t> rule. It justifies the preservation of order with righteous violence…”</a:t>
            </a:r>
            <a:endParaRPr/>
          </a:p>
        </p:txBody>
      </p:sp>
      <p:sp>
        <p:nvSpPr>
          <p:cNvPr id="81" name="Google Shape;81;p17"/>
          <p:cNvSpPr txBox="1"/>
          <p:nvPr/>
        </p:nvSpPr>
        <p:spPr>
          <a:xfrm>
            <a:off x="416825" y="4506450"/>
            <a:ext cx="804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Whitehead and Perry, </a:t>
            </a:r>
            <a:r>
              <a:rPr i="1" lang="en" sz="1800">
                <a:solidFill>
                  <a:schemeClr val="dk2"/>
                </a:solidFill>
              </a:rPr>
              <a:t>Taking America Back</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The “Christian” Part of Christian Nationalism</a:t>
            </a:r>
            <a:endParaRPr>
              <a:latin typeface="Merriweather"/>
              <a:ea typeface="Merriweather"/>
              <a:cs typeface="Merriweather"/>
              <a:sym typeface="Merriweather"/>
            </a:endParaRPr>
          </a:p>
        </p:txBody>
      </p:sp>
      <p:sp>
        <p:nvSpPr>
          <p:cNvPr id="87" name="Google Shape;87;p18"/>
          <p:cNvSpPr txBox="1"/>
          <p:nvPr>
            <p:ph idx="1" type="body"/>
          </p:nvPr>
        </p:nvSpPr>
        <p:spPr>
          <a:xfrm>
            <a:off x="272375" y="1144625"/>
            <a:ext cx="8520600" cy="381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Whitehead and Perry, cont.</a:t>
            </a:r>
            <a:endParaRPr/>
          </a:p>
          <a:p>
            <a:pPr indent="0" lvl="0" marL="0" rtl="0" algn="l">
              <a:spcBef>
                <a:spcPts val="1200"/>
              </a:spcBef>
              <a:spcAft>
                <a:spcPts val="0"/>
              </a:spcAft>
              <a:buNone/>
            </a:pPr>
            <a:r>
              <a:rPr lang="en"/>
              <a:t>“The ‘Christianity’ of Christian Nationalism represents something more than religion… It includes assumptions of nativism, white supremacy, patriarchy, and heteronormativity, along with divine sanction for authoritarian control and militarism. It is as ethnic and political as it is religious. Understood in this light, Christian nationalism contends that America has been and should always be distinctively ‘Christian’... from top to bottom - in its self-identity, interpretations of its own history, sacred symbols, cherished values, and public policies - and aims to keep it that way.”</a:t>
            </a:r>
            <a:endParaRPr/>
          </a:p>
          <a:p>
            <a:pPr indent="0" lvl="0" marL="0" rtl="0" algn="l">
              <a:spcBef>
                <a:spcPts val="1200"/>
              </a:spcBef>
              <a:spcAft>
                <a:spcPts val="1200"/>
              </a:spcAft>
              <a:buNone/>
            </a:pPr>
            <a:r>
              <a:rPr lang="en"/>
              <a:t>This is a far cry from the religion of Jesus.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lin ang="5400012" scaled="0"/>
        </a:gradFill>
      </p:bgPr>
    </p:bg>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Compare to these passages from Matthew’s Gospel: </a:t>
            </a:r>
            <a:endParaRPr>
              <a:latin typeface="Merriweather Medium"/>
              <a:ea typeface="Merriweather Medium"/>
              <a:cs typeface="Merriweather Medium"/>
              <a:sym typeface="Merriweather Medium"/>
            </a:endParaRPr>
          </a:p>
        </p:txBody>
      </p:sp>
      <p:sp>
        <p:nvSpPr>
          <p:cNvPr id="93" name="Google Shape;93;p19"/>
          <p:cNvSpPr txBox="1"/>
          <p:nvPr>
            <p:ph idx="1" type="body"/>
          </p:nvPr>
        </p:nvSpPr>
        <p:spPr>
          <a:xfrm>
            <a:off x="311700" y="967350"/>
            <a:ext cx="8520600" cy="3955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Matthew 5:5 - Blessed are the meek, for they will inherit the Earth.</a:t>
            </a:r>
            <a:endParaRPr/>
          </a:p>
          <a:p>
            <a:pPr indent="0" lvl="0" marL="0" rtl="0" algn="l">
              <a:spcBef>
                <a:spcPts val="1200"/>
              </a:spcBef>
              <a:spcAft>
                <a:spcPts val="0"/>
              </a:spcAft>
              <a:buNone/>
            </a:pPr>
            <a:r>
              <a:rPr lang="en"/>
              <a:t>Matthew 5:9 - Blessed are the peacemakers, for they will be called children of God</a:t>
            </a:r>
            <a:endParaRPr/>
          </a:p>
          <a:p>
            <a:pPr indent="0" lvl="0" marL="0" rtl="0" algn="l">
              <a:spcBef>
                <a:spcPts val="1200"/>
              </a:spcBef>
              <a:spcAft>
                <a:spcPts val="0"/>
              </a:spcAft>
              <a:buNone/>
            </a:pPr>
            <a:r>
              <a:rPr lang="en"/>
              <a:t>Matthew 5:44 - But I say to you, Love your enemies and pray for those who </a:t>
            </a:r>
            <a:r>
              <a:rPr lang="en"/>
              <a:t>persecute</a:t>
            </a:r>
            <a:r>
              <a:rPr lang="en"/>
              <a:t> you.</a:t>
            </a:r>
            <a:endParaRPr/>
          </a:p>
          <a:p>
            <a:pPr indent="0" lvl="0" marL="0" rtl="0" algn="l">
              <a:spcBef>
                <a:spcPts val="1200"/>
              </a:spcBef>
              <a:spcAft>
                <a:spcPts val="0"/>
              </a:spcAft>
              <a:buNone/>
            </a:pPr>
            <a:r>
              <a:rPr lang="en"/>
              <a:t>Matthew 7:1-2 - Do not judge, so that you may not be judged. For with the judgment you make you will be judged, and the measure you give will be the measure you get.</a:t>
            </a:r>
            <a:endParaRPr/>
          </a:p>
          <a:p>
            <a:pPr indent="0" lvl="0" marL="0" rtl="0" algn="l">
              <a:spcBef>
                <a:spcPts val="1200"/>
              </a:spcBef>
              <a:spcAft>
                <a:spcPts val="1200"/>
              </a:spcAft>
              <a:buNone/>
            </a:pPr>
            <a:r>
              <a:rPr lang="en"/>
              <a:t>Matthew 25:34-36 - Come, you that are blessed by my Father…for I was hungry and you gave me food, I was thirsty and you gave me something to drink, I was a stranger and you welcomed me, I was naked and you gave me clothing, I was sick and you took care of me, I was in prison and you visited 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Some Early Precursors</a:t>
            </a:r>
            <a:endParaRPr>
              <a:latin typeface="Merriweather Medium"/>
              <a:ea typeface="Merriweather Medium"/>
              <a:cs typeface="Merriweather Medium"/>
              <a:sym typeface="Merriweather Medium"/>
            </a:endParaRPr>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1493 - Doctrine of Discovery under Pope Alexander VI - Divine right to claim non-Christian lands and labeling of non-Christian people as “sub-human.”</a:t>
            </a:r>
            <a:endParaRPr/>
          </a:p>
          <a:p>
            <a:pPr indent="0" lvl="0" marL="0" rtl="0" algn="l">
              <a:spcBef>
                <a:spcPts val="1200"/>
              </a:spcBef>
              <a:spcAft>
                <a:spcPts val="0"/>
              </a:spcAft>
              <a:buNone/>
            </a:pPr>
            <a:r>
              <a:rPr lang="en"/>
              <a:t>Interpretation of “Curse of Ham” in Genesis as expounding a divinely ordained racial hierarchy</a:t>
            </a:r>
            <a:endParaRPr/>
          </a:p>
          <a:p>
            <a:pPr indent="0" lvl="0" marL="0" rtl="0" algn="l">
              <a:spcBef>
                <a:spcPts val="1200"/>
              </a:spcBef>
              <a:spcAft>
                <a:spcPts val="0"/>
              </a:spcAft>
              <a:buNone/>
            </a:pPr>
            <a:r>
              <a:rPr lang="en"/>
              <a:t>1500’s - Martin Luther and the proliferation of Sola Fide theology</a:t>
            </a:r>
            <a:endParaRPr/>
          </a:p>
          <a:p>
            <a:pPr indent="0" lvl="0" marL="0" rtl="0" algn="l">
              <a:spcBef>
                <a:spcPts val="1200"/>
              </a:spcBef>
              <a:spcAft>
                <a:spcPts val="0"/>
              </a:spcAft>
              <a:buNone/>
            </a:pPr>
            <a:r>
              <a:rPr lang="en"/>
              <a:t>1807 - Publication of the Slave Bible, which excised over 90% of the Hebrew Scriptures and over 50% of the Christian Scriptures</a:t>
            </a:r>
            <a:endParaRPr/>
          </a:p>
          <a:p>
            <a:pPr indent="0" lvl="0" marL="0" rtl="0" algn="l">
              <a:spcBef>
                <a:spcPts val="1200"/>
              </a:spcBef>
              <a:spcAft>
                <a:spcPts val="1200"/>
              </a:spcAft>
              <a:buNone/>
            </a:pPr>
            <a:r>
              <a:rPr lang="en"/>
              <a:t>Mid-1800’s - Manifest Destiny; Settlers as “New Israelites,” Indigenous peoples labeled “Canaanites”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Medium"/>
                <a:ea typeface="Merriweather Medium"/>
                <a:cs typeface="Merriweather Medium"/>
                <a:sym typeface="Merriweather Medium"/>
              </a:rPr>
              <a:t>John Nelson Darby and Dispensationalism</a:t>
            </a:r>
            <a:endParaRPr>
              <a:latin typeface="Merriweather Medium"/>
              <a:ea typeface="Merriweather Medium"/>
              <a:cs typeface="Merriweather Medium"/>
              <a:sym typeface="Merriweather Medium"/>
            </a:endParaRPr>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Darby (1800-1882) was an untrained Anglican clergyman who is considered to be the major force behind modern day </a:t>
            </a:r>
            <a:r>
              <a:rPr lang="en"/>
              <a:t>Premillennial Dispensationalism, i.e., Rapture Theology. </a:t>
            </a:r>
            <a:endParaRPr/>
          </a:p>
          <a:p>
            <a:pPr indent="0" lvl="0" marL="0" rtl="0" algn="l">
              <a:spcBef>
                <a:spcPts val="1200"/>
              </a:spcBef>
              <a:spcAft>
                <a:spcPts val="0"/>
              </a:spcAft>
              <a:buNone/>
            </a:pPr>
            <a:r>
              <a:rPr lang="en"/>
              <a:t>Darby believed “that God worked differently with humanity in different periods of time, or Dispensations.” </a:t>
            </a:r>
            <a:endParaRPr/>
          </a:p>
          <a:p>
            <a:pPr indent="0" lvl="0" marL="0" rtl="0" algn="l">
              <a:spcBef>
                <a:spcPts val="1200"/>
              </a:spcBef>
              <a:spcAft>
                <a:spcPts val="0"/>
              </a:spcAft>
              <a:buNone/>
            </a:pPr>
            <a:r>
              <a:rPr lang="en"/>
              <a:t>Humanity had entered the final Dispensation, and it was the task of the church to speed along Christ’s return.</a:t>
            </a:r>
            <a:endParaRPr/>
          </a:p>
          <a:p>
            <a:pPr indent="0" lvl="0" marL="0" rtl="0" algn="l">
              <a:spcBef>
                <a:spcPts val="1200"/>
              </a:spcBef>
              <a:spcAft>
                <a:spcPts val="1200"/>
              </a:spcAft>
              <a:buNone/>
            </a:pPr>
            <a:r>
              <a:rPr lang="en"/>
              <a:t>Darby’s theology was generally unpopular in his native Britain and Europe, but found purchase in America, with its inclusion in the 1909 Scofield Reference Bible.</a:t>
            </a:r>
            <a:endParaRPr/>
          </a:p>
        </p:txBody>
      </p:sp>
      <p:sp>
        <p:nvSpPr>
          <p:cNvPr id="106" name="Google Shape;106;p21"/>
          <p:cNvSpPr txBox="1"/>
          <p:nvPr/>
        </p:nvSpPr>
        <p:spPr>
          <a:xfrm>
            <a:off x="265775" y="4568875"/>
            <a:ext cx="4937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solidFill>
                  <a:schemeClr val="dk2"/>
                </a:solidFill>
              </a:rPr>
              <a:t>The Pretribulation Rapture Doctrine and the Progressive Dispensational </a:t>
            </a:r>
            <a:r>
              <a:rPr i="1" lang="en" sz="1000">
                <a:solidFill>
                  <a:schemeClr val="dk2"/>
                </a:solidFill>
              </a:rPr>
              <a:t>System</a:t>
            </a:r>
            <a:r>
              <a:rPr i="1" lang="en" sz="1000">
                <a:solidFill>
                  <a:schemeClr val="dk2"/>
                </a:solidFill>
              </a:rPr>
              <a:t> </a:t>
            </a:r>
            <a:r>
              <a:rPr lang="en" sz="1000">
                <a:solidFill>
                  <a:schemeClr val="dk2"/>
                </a:solidFill>
              </a:rPr>
              <a:t>by John A. Alifano, 2004</a:t>
            </a:r>
            <a:endParaRPr sz="10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